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75"/>
  </p:notesMasterIdLst>
  <p:handoutMasterIdLst>
    <p:handoutMasterId r:id="rId7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88"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89"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63" r:id="rId60"/>
    <p:sldId id="385" r:id="rId61"/>
    <p:sldId id="365" r:id="rId62"/>
    <p:sldId id="381" r:id="rId63"/>
    <p:sldId id="364" r:id="rId64"/>
    <p:sldId id="380" r:id="rId65"/>
    <p:sldId id="386" r:id="rId66"/>
    <p:sldId id="382" r:id="rId67"/>
    <p:sldId id="387" r:id="rId68"/>
    <p:sldId id="383" r:id="rId69"/>
    <p:sldId id="384" r:id="rId70"/>
    <p:sldId id="325" r:id="rId71"/>
    <p:sldId id="326" r:id="rId72"/>
    <p:sldId id="327" r:id="rId73"/>
    <p:sldId id="328"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 id="{9D205B1C-DB97-4818-9EF1-7738158C0E05}">
          <p14:sldIdLst>
            <p14:sldId id="256"/>
            <p14:sldId id="257"/>
            <p14:sldId id="258"/>
          </p14:sldIdLst>
        </p14:section>
        <p14:section name="tcpdump" id="{E4E3EF59-7F43-4521-B6C2-83D9D3224626}">
          <p14:sldIdLst>
            <p14:sldId id="259"/>
            <p14:sldId id="260"/>
            <p14:sldId id="261"/>
            <p14:sldId id="262"/>
          </p14:sldIdLst>
        </p14:section>
        <p14:section name="netcat" id="{B4851E9D-8EDF-4DA2-B914-CDC7C218F3D2}">
          <p14:sldIdLst>
            <p14:sldId id="263"/>
            <p14:sldId id="264"/>
            <p14:sldId id="265"/>
            <p14:sldId id="266"/>
            <p14:sldId id="267"/>
            <p14:sldId id="268"/>
            <p14:sldId id="269"/>
          </p14:sldIdLst>
        </p14:section>
        <p14:section name="tracert" id="{5681FF75-18FA-4C05-B530-394CA90A5EA0}">
          <p14:sldIdLst>
            <p14:sldId id="270"/>
            <p14:sldId id="271"/>
            <p14:sldId id="272"/>
          </p14:sldIdLst>
        </p14:section>
        <p14:section name="extra" id="{FEDFEA7F-8B0A-4794-ADA5-F636E5AD177D}">
          <p14:sldIdLst>
            <p14:sldId id="273"/>
            <p14:sldId id="274"/>
            <p14:sldId id="275"/>
          </p14:sldIdLst>
        </p14:section>
        <p14:section name="metasploitable scan" id="{CB887B8D-03CE-47FC-833A-E5D5610538B7}">
          <p14:sldIdLst>
            <p14:sldId id="388"/>
            <p14:sldId id="277"/>
            <p14:sldId id="278"/>
          </p14:sldIdLst>
        </p14:section>
        <p14:section name="deploy metasploitable" id="{F9AAA98A-FF81-47E3-B69A-4E518C1B930B}">
          <p14:sldIdLst>
            <p14:sldId id="279"/>
            <p14:sldId id="280"/>
            <p14:sldId id="281"/>
            <p14:sldId id="282"/>
            <p14:sldId id="283"/>
            <p14:sldId id="284"/>
            <p14:sldId id="285"/>
            <p14:sldId id="286"/>
            <p14:sldId id="287"/>
          </p14:sldIdLst>
        </p14:section>
        <p14:section name="nmap" id="{1AEB7486-D7BB-4B24-8C85-CE5495792ACD}">
          <p14:sldIdLst>
            <p14:sldId id="288"/>
            <p14:sldId id="289"/>
            <p14:sldId id="290"/>
            <p14:sldId id="291"/>
            <p14:sldId id="389"/>
            <p14:sldId id="293"/>
            <p14:sldId id="294"/>
            <p14:sldId id="295"/>
            <p14:sldId id="296"/>
            <p14:sldId id="297"/>
            <p14:sldId id="298"/>
            <p14:sldId id="299"/>
            <p14:sldId id="300"/>
            <p14:sldId id="301"/>
            <p14:sldId id="302"/>
            <p14:sldId id="303"/>
            <p14:sldId id="304"/>
            <p14:sldId id="305"/>
            <p14:sldId id="306"/>
          </p14:sldIdLst>
        </p14:section>
        <p14:section name="scappy" id="{7767B202-971E-469B-ADEE-B6165E9BCC43}">
          <p14:sldIdLst>
            <p14:sldId id="307"/>
            <p14:sldId id="308"/>
            <p14:sldId id="309"/>
            <p14:sldId id="310"/>
            <p14:sldId id="311"/>
            <p14:sldId id="312"/>
            <p14:sldId id="313"/>
          </p14:sldIdLst>
        </p14:section>
        <p14:section name="eyewitness" id="{D6019AF3-5FCE-4C9F-84FB-DE61C1A0A3CA}">
          <p14:sldIdLst>
            <p14:sldId id="363"/>
            <p14:sldId id="385"/>
            <p14:sldId id="365"/>
            <p14:sldId id="381"/>
            <p14:sldId id="364"/>
            <p14:sldId id="380"/>
            <p14:sldId id="386"/>
            <p14:sldId id="382"/>
            <p14:sldId id="387"/>
            <p14:sldId id="383"/>
            <p14:sldId id="384"/>
          </p14:sldIdLst>
        </p14:section>
        <p14:section name="results" id="{8D3A898A-19B7-4BDA-ABE2-075B6D704CE6}">
          <p14:sldIdLst>
            <p14:sldId id="325"/>
            <p14:sldId id="326"/>
            <p14:sldId id="327"/>
            <p14:sldId id="32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9" roundtripDataSignature="AMtx7mgmG4muPaJDfl7jAMNKU/mGeZko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726" y="108"/>
      </p:cViewPr>
      <p:guideLst>
        <p:guide orient="horz" pos="1620"/>
        <p:guide pos="2880"/>
      </p:guideLst>
    </p:cSldViewPr>
  </p:slideViewPr>
  <p:notesTextViewPr>
    <p:cViewPr>
      <p:scale>
        <a:sx n="1" d="1"/>
        <a:sy n="1" d="1"/>
      </p:scale>
      <p:origin x="0" y="0"/>
    </p:cViewPr>
  </p:notesTextViewPr>
  <p:notesViewPr>
    <p:cSldViewPr snapToGrid="0">
      <p:cViewPr varScale="1">
        <p:scale>
          <a:sx n="85" d="100"/>
          <a:sy n="85" d="100"/>
        </p:scale>
        <p:origin x="380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Klabe" userId="826fd09a-dc4d-4b28-bd3e-396f39c198c4" providerId="ADAL" clId="{28739B6E-3D15-4098-A46B-60FAEDA73577}"/>
    <pc:docChg chg="modSld">
      <pc:chgData name="Peter Klabe" userId="826fd09a-dc4d-4b28-bd3e-396f39c198c4" providerId="ADAL" clId="{28739B6E-3D15-4098-A46B-60FAEDA73577}" dt="2021-03-03T01:29:11.604" v="8" actId="20577"/>
      <pc:docMkLst>
        <pc:docMk/>
      </pc:docMkLst>
      <pc:sldChg chg="modSp mod">
        <pc:chgData name="Peter Klabe" userId="826fd09a-dc4d-4b28-bd3e-396f39c198c4" providerId="ADAL" clId="{28739B6E-3D15-4098-A46B-60FAEDA73577}" dt="2021-03-03T01:29:11.604" v="8" actId="20577"/>
        <pc:sldMkLst>
          <pc:docMk/>
          <pc:sldMk cId="0" sldId="312"/>
        </pc:sldMkLst>
        <pc:spChg chg="mod">
          <ac:chgData name="Peter Klabe" userId="826fd09a-dc4d-4b28-bd3e-396f39c198c4" providerId="ADAL" clId="{28739B6E-3D15-4098-A46B-60FAEDA73577}" dt="2021-03-03T01:29:11.604" v="8" actId="20577"/>
          <ac:spMkLst>
            <pc:docMk/>
            <pc:sldMk cId="0" sldId="312"/>
            <ac:spMk id="505" creationId="{00000000-0000-0000-0000-000000000000}"/>
          </ac:spMkLst>
        </pc:spChg>
      </pc:sldChg>
    </pc:docChg>
  </pc:docChgLst>
  <pc:docChgLst>
    <pc:chgData name="Peter Klabe" userId="826fd09a-dc4d-4b28-bd3e-396f39c198c4" providerId="ADAL" clId="{F1B2D494-827F-4D17-B4D4-FFE65783CF36}"/>
    <pc:docChg chg="modSld modMainMaster">
      <pc:chgData name="Peter Klabe" userId="826fd09a-dc4d-4b28-bd3e-396f39c198c4" providerId="ADAL" clId="{F1B2D494-827F-4D17-B4D4-FFE65783CF36}" dt="2021-02-01T22:14:28.830" v="0"/>
      <pc:docMkLst>
        <pc:docMk/>
      </pc:docMkLst>
      <pc:sldChg chg="modSp">
        <pc:chgData name="Peter Klabe" userId="826fd09a-dc4d-4b28-bd3e-396f39c198c4" providerId="ADAL" clId="{F1B2D494-827F-4D17-B4D4-FFE65783CF36}" dt="2021-02-01T22:14:28.830" v="0"/>
        <pc:sldMkLst>
          <pc:docMk/>
          <pc:sldMk cId="0" sldId="256"/>
        </pc:sldMkLst>
        <pc:spChg chg="mod">
          <ac:chgData name="Peter Klabe" userId="826fd09a-dc4d-4b28-bd3e-396f39c198c4" providerId="ADAL" clId="{F1B2D494-827F-4D17-B4D4-FFE65783CF36}" dt="2021-02-01T22:14:28.830" v="0"/>
          <ac:spMkLst>
            <pc:docMk/>
            <pc:sldMk cId="0" sldId="256"/>
            <ac:spMk id="11" creationId="{51CD677A-083A-4293-ACC0-E1D2B9BFC0FF}"/>
          </ac:spMkLst>
        </pc:spChg>
      </pc:sldChg>
      <pc:sldMasterChg chg="modSp modSldLayout">
        <pc:chgData name="Peter Klabe" userId="826fd09a-dc4d-4b28-bd3e-396f39c198c4" providerId="ADAL" clId="{F1B2D494-827F-4D17-B4D4-FFE65783CF36}" dt="2021-02-01T22:14:28.830" v="0"/>
        <pc:sldMasterMkLst>
          <pc:docMk/>
          <pc:sldMasterMk cId="1699450180" sldId="2147483655"/>
        </pc:sldMasterMkLst>
        <pc:spChg chg="mod">
          <ac:chgData name="Peter Klabe" userId="826fd09a-dc4d-4b28-bd3e-396f39c198c4" providerId="ADAL" clId="{F1B2D494-827F-4D17-B4D4-FFE65783CF36}" dt="2021-02-01T22:14:28.830" v="0"/>
          <ac:spMkLst>
            <pc:docMk/>
            <pc:sldMasterMk cId="1699450180" sldId="2147483655"/>
            <ac:spMk id="13" creationId="{00000000-0000-0000-0000-000000000000}"/>
          </ac:spMkLst>
        </pc:spChg>
        <pc:sldLayoutChg chg="modSp">
          <pc:chgData name="Peter Klabe" userId="826fd09a-dc4d-4b28-bd3e-396f39c198c4" providerId="ADAL" clId="{F1B2D494-827F-4D17-B4D4-FFE65783CF36}" dt="2021-02-01T22:14:28.830" v="0"/>
          <pc:sldLayoutMkLst>
            <pc:docMk/>
            <pc:sldMasterMk cId="1699450180" sldId="2147483655"/>
            <pc:sldLayoutMk cId="3957422666" sldId="2147483658"/>
          </pc:sldLayoutMkLst>
          <pc:spChg chg="mod">
            <ac:chgData name="Peter Klabe" userId="826fd09a-dc4d-4b28-bd3e-396f39c198c4" providerId="ADAL" clId="{F1B2D494-827F-4D17-B4D4-FFE65783CF36}" dt="2021-02-01T22:14:28.830" v="0"/>
            <ac:spMkLst>
              <pc:docMk/>
              <pc:sldMasterMk cId="1699450180" sldId="2147483655"/>
              <pc:sldLayoutMk cId="3957422666" sldId="2147483658"/>
              <ac:spMk id="28"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B7AFC2-727E-48E0-9B4A-80881A9961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DE55D1-BF55-4EE0-8F49-AE27B61BC8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FB94CC-CF38-45D7-8C94-8ADE630AC683}" type="datetimeFigureOut">
              <a:rPr lang="en-US" smtClean="0"/>
              <a:t>3/2/2021</a:t>
            </a:fld>
            <a:endParaRPr lang="en-US"/>
          </a:p>
        </p:txBody>
      </p:sp>
      <p:sp>
        <p:nvSpPr>
          <p:cNvPr id="4" name="Footer Placeholder 3">
            <a:extLst>
              <a:ext uri="{FF2B5EF4-FFF2-40B4-BE49-F238E27FC236}">
                <a16:creationId xmlns:a16="http://schemas.microsoft.com/office/drawing/2014/main" id="{D7C41F72-0536-4699-B732-47AAC75E85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DE12176-B8CE-415D-B4B6-D7ABA9DC90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A19EAF-DE2D-4D5E-95C5-33CDE2B57B3D}" type="slidenum">
              <a:rPr lang="en-US" smtClean="0"/>
              <a:t>‹#›</a:t>
            </a:fld>
            <a:endParaRPr lang="en-US"/>
          </a:p>
        </p:txBody>
      </p:sp>
    </p:spTree>
    <p:extLst>
      <p:ext uri="{BB962C8B-B14F-4D97-AF65-F5344CB8AC3E}">
        <p14:creationId xmlns:p14="http://schemas.microsoft.com/office/powerpoint/2010/main" val="172865067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 name="Google Shape;4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2" name="Google Shape;1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8" name="Google Shape;1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7" name="Google Shape;13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7" name="Google Shape;1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6" name="Google Shape;156;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3" name="Google Shape;16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0" name="Google Shape;1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9" name="Google Shape;179;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6" name="Google Shape;18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 name="Google Shape;5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3" name="Google Shape;1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9" name="Google Shape;179;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140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7" name="Google Shape;20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8" name="Google Shape;22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5" name="Google Shape;24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2" name="Google Shape;25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3" name="Google Shape;2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4" name="Google Shape;27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1" name="Google Shape;28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1" name="Google Shape;29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7" name="Google Shape;30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6" name="Google Shape;316;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3" name="Google Shape;32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0" name="Google Shape;33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7" name="Google Shape;33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7" name="Google Shape;33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36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8" name="Google Shape;35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 name="Google Shape;6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6" name="Google Shape;36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4" name="Google Shape;37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1" name="Google Shape;38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8" name="Google Shape;38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8" name="Google Shape;39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7" name="Google Shape;40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5" name="Google Shape;41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3" name="Google Shape;42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1" name="Google Shape;43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9" name="Google Shape;43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3" name="Google Shape;7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7" name="Google Shape;447;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4" name="Google Shape;454;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3" name="Google Shape;463;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0" name="Google Shape;47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7" name="Google Shape;477;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4" name="Google Shape;48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4" name="Google Shape;49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3" name="Google Shape;50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0" name="Google Shape;510;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408011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 name="Google Shape;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10" name="Google Shape;610;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19" name="Google Shape;619;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7" name="Google Shape;627;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 name="Google Shape;8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 name="Google Shape;9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5" name="Google Shape;10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4"/>
        <p:cNvGrpSpPr/>
        <p:nvPr/>
      </p:nvGrpSpPr>
      <p:grpSpPr>
        <a:xfrm>
          <a:off x="0" y="0"/>
          <a:ext cx="0" cy="0"/>
          <a:chOff x="0" y="0"/>
          <a:chExt cx="0" cy="0"/>
        </a:xfrm>
      </p:grpSpPr>
      <p:pic>
        <p:nvPicPr>
          <p:cNvPr id="15" name="Google Shape;15;p26"/>
          <p:cNvPicPr preferRelativeResize="0"/>
          <p:nvPr/>
        </p:nvPicPr>
        <p:blipFill rotWithShape="1">
          <a:blip r:embed="rId2">
            <a:alphaModFix/>
          </a:blip>
          <a:srcRect/>
          <a:stretch/>
        </p:blipFill>
        <p:spPr>
          <a:xfrm>
            <a:off x="0" y="-1588"/>
            <a:ext cx="9163050" cy="5157788"/>
          </a:xfrm>
          <a:prstGeom prst="rect">
            <a:avLst/>
          </a:prstGeom>
          <a:noFill/>
          <a:ln>
            <a:noFill/>
          </a:ln>
        </p:spPr>
      </p:pic>
      <p:sp>
        <p:nvSpPr>
          <p:cNvPr id="16" name="Google Shape;16;p26"/>
          <p:cNvSpPr/>
          <p:nvPr/>
        </p:nvSpPr>
        <p:spPr>
          <a:xfrm>
            <a:off x="-12700" y="1041400"/>
            <a:ext cx="4205288" cy="3200400"/>
          </a:xfrm>
          <a:prstGeom prst="rect">
            <a:avLst/>
          </a:prstGeom>
          <a:solidFill>
            <a:srgbClr val="57068C"/>
          </a:solidFill>
          <a:ln>
            <a:noFill/>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26"/>
          <p:cNvSpPr txBox="1">
            <a:spLocks noGrp="1"/>
          </p:cNvSpPr>
          <p:nvPr>
            <p:ph type="body" idx="1"/>
          </p:nvPr>
        </p:nvSpPr>
        <p:spPr>
          <a:xfrm>
            <a:off x="227752" y="1532443"/>
            <a:ext cx="3637261" cy="1811289"/>
          </a:xfrm>
          <a:prstGeom prst="rect">
            <a:avLst/>
          </a:prstGeom>
          <a:noFill/>
          <a:ln>
            <a:noFill/>
          </a:ln>
        </p:spPr>
        <p:txBody>
          <a:bodyPr spcFirstLastPara="1" wrap="square" lIns="0" tIns="0" rIns="0" bIns="0" anchor="ctr" anchorCtr="0">
            <a:normAutofit/>
          </a:bodyPr>
          <a:lstStyle>
            <a:lvl1pPr marL="457200" marR="0" lvl="0" indent="-228600" algn="l" rtl="0">
              <a:spcBef>
                <a:spcPts val="0"/>
              </a:spcBef>
              <a:spcAft>
                <a:spcPts val="0"/>
              </a:spcAft>
              <a:buSzPts val="1400"/>
              <a:buNone/>
              <a:defRPr sz="3000" b="1" i="0" u="none" strike="noStrike" cap="none">
                <a:solidFill>
                  <a:schemeClr val="lt1"/>
                </a:solidFill>
                <a:latin typeface="Arial"/>
                <a:ea typeface="Arial"/>
                <a:cs typeface="Arial"/>
                <a:sym typeface="Arial"/>
              </a:defRPr>
            </a:lvl1pPr>
            <a:lvl2pPr marL="914400" marR="0" lvl="1" indent="-317500" algn="l" rtl="0">
              <a:spcBef>
                <a:spcPts val="28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17500" algn="l" rtl="0">
              <a:spcBef>
                <a:spcPts val="28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17500" algn="l" rtl="0">
              <a:spcBef>
                <a:spcPts val="280"/>
              </a:spcBef>
              <a:spcAft>
                <a:spcPts val="0"/>
              </a:spcAft>
              <a:buClr>
                <a:schemeClr val="lt1"/>
              </a:buClr>
              <a:buSzPts val="1400"/>
              <a:buFont typeface="Courier New"/>
              <a:buChar char="o"/>
              <a:defRPr sz="1400" b="0" i="0" u="none" strike="noStrike" cap="none">
                <a:solidFill>
                  <a:schemeClr val="lt1"/>
                </a:solidFill>
                <a:latin typeface="Arial"/>
                <a:ea typeface="Arial"/>
                <a:cs typeface="Arial"/>
                <a:sym typeface="Arial"/>
              </a:defRPr>
            </a:lvl4pPr>
            <a:lvl5pPr marL="2286000" marR="0" lvl="4" indent="-317500" algn="l" rtl="0">
              <a:spcBef>
                <a:spcPts val="280"/>
              </a:spcBef>
              <a:spcAft>
                <a:spcPts val="0"/>
              </a:spcAft>
              <a:buClr>
                <a:schemeClr val="lt1"/>
              </a:buClr>
              <a:buSzPts val="1400"/>
              <a:buFont typeface="Noto Sans Symbols"/>
              <a:buChar char="⮚"/>
              <a:defRPr sz="1400" b="0" i="0" u="none" strike="noStrike" cap="none">
                <a:solidFill>
                  <a:schemeClr val="lt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18" name="Google Shape;18;p26"/>
          <p:cNvSpPr txBox="1">
            <a:spLocks noGrp="1"/>
          </p:cNvSpPr>
          <p:nvPr>
            <p:ph type="body" idx="2"/>
          </p:nvPr>
        </p:nvSpPr>
        <p:spPr>
          <a:xfrm>
            <a:off x="227012" y="3919554"/>
            <a:ext cx="2496453" cy="182546"/>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914400" marR="0" lvl="1"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Courier New"/>
              <a:buChar char="o"/>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pic>
        <p:nvPicPr>
          <p:cNvPr id="19" name="Google Shape;19;p26"/>
          <p:cNvPicPr preferRelativeResize="0"/>
          <p:nvPr/>
        </p:nvPicPr>
        <p:blipFill rotWithShape="1">
          <a:blip r:embed="rId3">
            <a:alphaModFix/>
          </a:blip>
          <a:srcRect/>
          <a:stretch/>
        </p:blipFill>
        <p:spPr>
          <a:xfrm>
            <a:off x="257175" y="1338263"/>
            <a:ext cx="1465263" cy="228600"/>
          </a:xfrm>
          <a:prstGeom prst="rect">
            <a:avLst/>
          </a:prstGeom>
          <a:noFill/>
          <a:ln>
            <a:noFill/>
          </a:ln>
        </p:spPr>
      </p:pic>
    </p:spTree>
    <p:extLst>
      <p:ext uri="{BB962C8B-B14F-4D97-AF65-F5344CB8AC3E}">
        <p14:creationId xmlns:p14="http://schemas.microsoft.com/office/powerpoint/2010/main" val="299947125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390053" y="75674"/>
            <a:ext cx="6527400" cy="586477"/>
          </a:xfrm>
          <a:prstGeom prst="rect">
            <a:avLst/>
          </a:prstGeom>
        </p:spPr>
        <p:txBody>
          <a:bodyPr vert="horz" lIns="0" tIns="0" rIns="0" bIns="0"/>
          <a:lstStyle>
            <a:lvl1pPr marL="0" algn="r">
              <a:spcBef>
                <a:spcPts val="0"/>
              </a:spcBef>
              <a:defRPr sz="2000" b="1"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Slide Number Placeholder 2"/>
          <p:cNvSpPr>
            <a:spLocks noGrp="1"/>
          </p:cNvSpPr>
          <p:nvPr>
            <p:ph type="sldNum" sz="quarter" idx="15"/>
          </p:nvPr>
        </p:nvSpPr>
        <p:spPr/>
        <p:txBody>
          <a:bodyPr/>
          <a:lstStyle>
            <a:lvl1pPr>
              <a:defRPr/>
            </a:lvl1pPr>
          </a:lstStyle>
          <a:p>
            <a:pPr>
              <a:defRPr/>
            </a:pPr>
            <a:endParaRPr lang="en-US" altLang="en-US" dirty="0"/>
          </a:p>
        </p:txBody>
      </p:sp>
      <p:sp>
        <p:nvSpPr>
          <p:cNvPr id="6" name="Text Placeholder 3">
            <a:extLst>
              <a:ext uri="{FF2B5EF4-FFF2-40B4-BE49-F238E27FC236}">
                <a16:creationId xmlns:a16="http://schemas.microsoft.com/office/drawing/2014/main" id="{7031ECE0-A6F8-46C7-8A4A-67CD6EF8292B}"/>
              </a:ext>
            </a:extLst>
          </p:cNvPr>
          <p:cNvSpPr>
            <a:spLocks noGrp="1"/>
          </p:cNvSpPr>
          <p:nvPr>
            <p:ph type="body" sz="quarter" idx="12" hasCustomPrompt="1"/>
          </p:nvPr>
        </p:nvSpPr>
        <p:spPr>
          <a:xfrm>
            <a:off x="287381" y="921704"/>
            <a:ext cx="8572840" cy="3955095"/>
          </a:xfrm>
          <a:prstGeom prst="rect">
            <a:avLst/>
          </a:prstGeom>
        </p:spPr>
        <p:txBody>
          <a:bodyPr vert="horz" lIns="0" tIns="0" rIns="0" bIns="0">
            <a:normAutofit/>
          </a:bodyPr>
          <a:lstStyle>
            <a:lvl1pPr marL="457200" indent="-457200">
              <a:spcBef>
                <a:spcPts val="0"/>
              </a:spcBef>
              <a:buFont typeface="Arial" panose="020B0604020202020204" pitchFamily="34" charset="0"/>
              <a:buChar char="•"/>
              <a:tabLst>
                <a:tab pos="457200" algn="l"/>
              </a:tabLst>
              <a:defRPr sz="2000" b="1"/>
            </a:lvl1pPr>
            <a:lvl2pPr marL="688975" indent="-231775">
              <a:spcBef>
                <a:spcPts val="0"/>
              </a:spcBef>
              <a:buFont typeface="Arial" panose="020B0604020202020204" pitchFamily="34" charset="0"/>
              <a:buChar char="•"/>
              <a:defRPr sz="1800"/>
            </a:lvl2pPr>
            <a:lvl3pPr marL="1030288" indent="-225425">
              <a:spcBef>
                <a:spcPts val="0"/>
              </a:spcBef>
              <a:buFont typeface="Wingdings" panose="05000000000000000000" pitchFamily="2" charset="2"/>
              <a:buChar char="§"/>
              <a:defRPr sz="1600"/>
            </a:lvl3pPr>
            <a:lvl4pPr marL="1371600" indent="-225425">
              <a:spcBef>
                <a:spcPts val="0"/>
              </a:spcBef>
              <a:buFont typeface="Courier New" panose="02070309020205020404" pitchFamily="49" charset="0"/>
              <a:buChar char="o"/>
              <a:defRPr/>
            </a:lvl4pPr>
            <a:lvl5pPr marL="914400" indent="-225425" defTabSz="457200">
              <a:spcBef>
                <a:spcPts val="0"/>
              </a:spcBef>
              <a:buFont typeface="Wingdings" panose="05000000000000000000" pitchFamily="2" charset="2"/>
              <a:buChar char="Ø"/>
              <a:tabLst/>
              <a:defRPr>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45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Title Content">
  <p:cSld name="Section Title Content">
    <p:spTree>
      <p:nvGrpSpPr>
        <p:cNvPr id="1" name="Shape 23"/>
        <p:cNvGrpSpPr/>
        <p:nvPr/>
      </p:nvGrpSpPr>
      <p:grpSpPr>
        <a:xfrm>
          <a:off x="0" y="0"/>
          <a:ext cx="0" cy="0"/>
          <a:chOff x="0" y="0"/>
          <a:chExt cx="0" cy="0"/>
        </a:xfrm>
      </p:grpSpPr>
      <p:sp>
        <p:nvSpPr>
          <p:cNvPr id="24" name="Google Shape;24;p28"/>
          <p:cNvSpPr/>
          <p:nvPr/>
        </p:nvSpPr>
        <p:spPr>
          <a:xfrm>
            <a:off x="0" y="0"/>
            <a:ext cx="9153525" cy="5157788"/>
          </a:xfrm>
          <a:prstGeom prst="rect">
            <a:avLst/>
          </a:prstGeom>
          <a:solidFill>
            <a:srgbClr val="570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 name="Google Shape;25;p28"/>
          <p:cNvSpPr txBox="1"/>
          <p:nvPr/>
        </p:nvSpPr>
        <p:spPr>
          <a:xfrm>
            <a:off x="8315325" y="292100"/>
            <a:ext cx="1841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6" name="Google Shape;26;p28"/>
          <p:cNvPicPr preferRelativeResize="0"/>
          <p:nvPr/>
        </p:nvPicPr>
        <p:blipFill rotWithShape="1">
          <a:blip r:embed="rId2">
            <a:alphaModFix/>
          </a:blip>
          <a:srcRect/>
          <a:stretch/>
        </p:blipFill>
        <p:spPr>
          <a:xfrm>
            <a:off x="4759325" y="238125"/>
            <a:ext cx="1463675" cy="228600"/>
          </a:xfrm>
          <a:prstGeom prst="rect">
            <a:avLst/>
          </a:prstGeom>
          <a:noFill/>
          <a:ln>
            <a:noFill/>
          </a:ln>
        </p:spPr>
      </p:pic>
      <p:sp>
        <p:nvSpPr>
          <p:cNvPr id="27" name="Google Shape;27;p28"/>
          <p:cNvSpPr txBox="1">
            <a:spLocks noGrp="1"/>
          </p:cNvSpPr>
          <p:nvPr>
            <p:ph type="body" idx="1"/>
          </p:nvPr>
        </p:nvSpPr>
        <p:spPr>
          <a:xfrm>
            <a:off x="4997268" y="1583857"/>
            <a:ext cx="3737844" cy="3131018"/>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3000" b="1" i="0" u="none" strike="noStrike" cap="none">
                <a:solidFill>
                  <a:srgbClr val="FFFFFF"/>
                </a:solidFill>
                <a:latin typeface="Arial"/>
                <a:ea typeface="Arial"/>
                <a:cs typeface="Arial"/>
                <a:sym typeface="Arial"/>
              </a:defRPr>
            </a:lvl1pPr>
            <a:lvl2pPr marL="914400" marR="0" lvl="1" indent="-228600" algn="l" rtl="0">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1371600" marR="0" lvl="2" indent="-317500" algn="l" rtl="0">
              <a:spcBef>
                <a:spcPts val="280"/>
              </a:spcBef>
              <a:spcAft>
                <a:spcPts val="0"/>
              </a:spcAft>
              <a:buClr>
                <a:srgbClr val="FFFFFF"/>
              </a:buClr>
              <a:buSzPts val="1400"/>
              <a:buFont typeface="Arial"/>
              <a:buChar char="•"/>
              <a:defRPr sz="1400" b="0" i="0" u="none" strike="noStrike" cap="none">
                <a:solidFill>
                  <a:srgbClr val="FFFFFF"/>
                </a:solidFill>
                <a:latin typeface="Arial"/>
                <a:ea typeface="Arial"/>
                <a:cs typeface="Arial"/>
                <a:sym typeface="Arial"/>
              </a:defRPr>
            </a:lvl3pPr>
            <a:lvl4pPr marL="1828800" marR="0" lvl="3" indent="-317500" algn="l" rtl="0">
              <a:spcBef>
                <a:spcPts val="280"/>
              </a:spcBef>
              <a:spcAft>
                <a:spcPts val="0"/>
              </a:spcAft>
              <a:buClr>
                <a:srgbClr val="FFFFFF"/>
              </a:buClr>
              <a:buSzPts val="1400"/>
              <a:buFont typeface="Courier New"/>
              <a:buChar char="o"/>
              <a:defRPr sz="1400" b="0" i="0" u="none" strike="noStrike" cap="none">
                <a:solidFill>
                  <a:srgbClr val="FFFFFF"/>
                </a:solidFill>
                <a:latin typeface="Arial"/>
                <a:ea typeface="Arial"/>
                <a:cs typeface="Arial"/>
                <a:sym typeface="Arial"/>
              </a:defRPr>
            </a:lvl4pPr>
            <a:lvl5pPr marL="2286000" marR="0" lvl="4" indent="-317500" algn="l" rtl="0">
              <a:spcBef>
                <a:spcPts val="280"/>
              </a:spcBef>
              <a:spcAft>
                <a:spcPts val="0"/>
              </a:spcAft>
              <a:buClr>
                <a:srgbClr val="FFFFFF"/>
              </a:buClr>
              <a:buSzPts val="1400"/>
              <a:buFont typeface="Noto Sans Symbols"/>
              <a:buChar char="⮚"/>
              <a:defRPr sz="1400" b="0" i="0" u="none" strike="noStrike" cap="none">
                <a:solidFill>
                  <a:srgbClr val="FFFFFF"/>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28" name="Google Shape;28;p28"/>
          <p:cNvSpPr txBox="1"/>
          <p:nvPr/>
        </p:nvSpPr>
        <p:spPr>
          <a:xfrm>
            <a:off x="5516189" y="4905375"/>
            <a:ext cx="2601707" cy="267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lt1"/>
                </a:solidFill>
                <a:latin typeface="Arial"/>
                <a:ea typeface="Arial"/>
                <a:cs typeface="Arial"/>
                <a:sym typeface="Arial"/>
              </a:rPr>
              <a:t>©2021 NYU Tandon School of Engineering</a:t>
            </a:r>
            <a:endParaRPr dirty="0"/>
          </a:p>
        </p:txBody>
      </p:sp>
      <p:sp>
        <p:nvSpPr>
          <p:cNvPr id="29" name="Google Shape;29;p28"/>
          <p:cNvSpPr txBox="1"/>
          <p:nvPr/>
        </p:nvSpPr>
        <p:spPr>
          <a:xfrm>
            <a:off x="8315325" y="292100"/>
            <a:ext cx="1841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30" name="Google Shape;30;p28"/>
          <p:cNvPicPr preferRelativeResize="0"/>
          <p:nvPr/>
        </p:nvPicPr>
        <p:blipFill rotWithShape="1">
          <a:blip r:embed="rId2">
            <a:alphaModFix/>
          </a:blip>
          <a:srcRect/>
          <a:stretch/>
        </p:blipFill>
        <p:spPr>
          <a:xfrm>
            <a:off x="4759325" y="238125"/>
            <a:ext cx="1463675" cy="228600"/>
          </a:xfrm>
          <a:prstGeom prst="rect">
            <a:avLst/>
          </a:prstGeom>
          <a:noFill/>
          <a:ln>
            <a:noFill/>
          </a:ln>
        </p:spPr>
      </p:pic>
      <p:sp>
        <p:nvSpPr>
          <p:cNvPr id="31" name="Google Shape;31;p28"/>
          <p:cNvSpPr txBox="1"/>
          <p:nvPr/>
        </p:nvSpPr>
        <p:spPr>
          <a:xfrm>
            <a:off x="8315325" y="292100"/>
            <a:ext cx="1841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32" name="Google Shape;32;p28"/>
          <p:cNvPicPr preferRelativeResize="0"/>
          <p:nvPr/>
        </p:nvPicPr>
        <p:blipFill rotWithShape="1">
          <a:blip r:embed="rId2">
            <a:alphaModFix/>
          </a:blip>
          <a:srcRect/>
          <a:stretch/>
        </p:blipFill>
        <p:spPr>
          <a:xfrm>
            <a:off x="4759325" y="238125"/>
            <a:ext cx="1463675" cy="228600"/>
          </a:xfrm>
          <a:prstGeom prst="rect">
            <a:avLst/>
          </a:prstGeom>
          <a:noFill/>
          <a:ln>
            <a:noFill/>
          </a:ln>
        </p:spPr>
      </p:pic>
      <p:pic>
        <p:nvPicPr>
          <p:cNvPr id="33" name="Google Shape;33;p28"/>
          <p:cNvPicPr preferRelativeResize="0"/>
          <p:nvPr/>
        </p:nvPicPr>
        <p:blipFill rotWithShape="1">
          <a:blip r:embed="rId3">
            <a:alphaModFix/>
          </a:blip>
          <a:srcRect r="51067"/>
          <a:stretch/>
        </p:blipFill>
        <p:spPr>
          <a:xfrm>
            <a:off x="-3175" y="-1588"/>
            <a:ext cx="4483100" cy="5157788"/>
          </a:xfrm>
          <a:prstGeom prst="rect">
            <a:avLst/>
          </a:prstGeom>
          <a:noFill/>
          <a:ln>
            <a:noFill/>
          </a:ln>
        </p:spPr>
      </p:pic>
    </p:spTree>
    <p:extLst>
      <p:ext uri="{BB962C8B-B14F-4D97-AF65-F5344CB8AC3E}">
        <p14:creationId xmlns:p14="http://schemas.microsoft.com/office/powerpoint/2010/main" val="395742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1"/>
        <p:cNvGrpSpPr/>
        <p:nvPr/>
      </p:nvGrpSpPr>
      <p:grpSpPr>
        <a:xfrm>
          <a:off x="0" y="0"/>
          <a:ext cx="0" cy="0"/>
          <a:chOff x="0" y="0"/>
          <a:chExt cx="0" cy="0"/>
        </a:xfrm>
      </p:grpSpPr>
      <p:sp>
        <p:nvSpPr>
          <p:cNvPr id="22" name="Google Shape;22;p76"/>
          <p:cNvSpPr txBox="1">
            <a:spLocks noGrp="1"/>
          </p:cNvSpPr>
          <p:nvPr>
            <p:ph type="body" idx="1"/>
          </p:nvPr>
        </p:nvSpPr>
        <p:spPr>
          <a:xfrm>
            <a:off x="287381" y="921705"/>
            <a:ext cx="8572840" cy="3688132"/>
          </a:xfrm>
          <a:prstGeom prst="rect">
            <a:avLst/>
          </a:prstGeom>
          <a:noFill/>
          <a:ln>
            <a:noFill/>
          </a:ln>
        </p:spPr>
        <p:txBody>
          <a:bodyPr spcFirstLastPara="1" wrap="square" lIns="0" tIns="0" rIns="0" bIns="0" anchor="t" anchorCtr="0">
            <a:normAutofit/>
          </a:bodyPr>
          <a:lstStyle>
            <a:lvl1pPr marL="457200" marR="0" lvl="0" indent="-355600" algn="l" rtl="0">
              <a:spcBef>
                <a:spcPts val="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0"/>
              </a:spcBef>
              <a:spcAft>
                <a:spcPts val="0"/>
              </a:spcAft>
              <a:buClr>
                <a:schemeClr val="dk1"/>
              </a:buClr>
              <a:buSzPts val="1400"/>
              <a:buFont typeface="Courier New"/>
              <a:buChar char="o"/>
              <a:defRPr sz="1400" b="0" i="0" u="none" strike="noStrike" cap="none">
                <a:solidFill>
                  <a:schemeClr val="dk1"/>
                </a:solidFill>
                <a:latin typeface="Arial"/>
                <a:ea typeface="Arial"/>
                <a:cs typeface="Arial"/>
                <a:sym typeface="Arial"/>
              </a:defRPr>
            </a:lvl4pPr>
            <a:lvl5pPr marL="2286000" marR="0" lvl="4" indent="-317500" algn="l" rtl="0">
              <a:spcBef>
                <a:spcPts val="0"/>
              </a:spcBef>
              <a:spcAft>
                <a:spcPts val="0"/>
              </a:spcAft>
              <a:buClr>
                <a:schemeClr val="dk1"/>
              </a:buClr>
              <a:buSzPts val="1400"/>
              <a:buFont typeface="Noto Sans Symbols"/>
              <a:buChar char="⮚"/>
              <a:defRPr sz="1400" b="0" i="0" u="none" strike="noStrike" cap="none">
                <a:solidFill>
                  <a:schemeClr val="dk1"/>
                </a:solidFill>
                <a:latin typeface="Consolas"/>
                <a:ea typeface="Consolas"/>
                <a:cs typeface="Consolas"/>
                <a:sym typeface="Consola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 name="Google Shape;23;p76"/>
          <p:cNvSpPr txBox="1">
            <a:spLocks noGrp="1"/>
          </p:cNvSpPr>
          <p:nvPr>
            <p:ph type="body" idx="2"/>
          </p:nvPr>
        </p:nvSpPr>
        <p:spPr>
          <a:xfrm>
            <a:off x="2390053" y="75674"/>
            <a:ext cx="6527400" cy="586477"/>
          </a:xfrm>
          <a:prstGeom prst="rect">
            <a:avLst/>
          </a:prstGeom>
          <a:noFill/>
          <a:ln>
            <a:noFill/>
          </a:ln>
        </p:spPr>
        <p:txBody>
          <a:bodyPr spcFirstLastPara="1" wrap="square" lIns="0" tIns="0" rIns="0" bIns="0" anchor="t" anchorCtr="0">
            <a:noAutofit/>
          </a:bodyPr>
          <a:lstStyle>
            <a:lvl1pPr marL="457200" marR="0" lvl="0" indent="-228600" algn="r" rtl="0">
              <a:spcBef>
                <a:spcPts val="0"/>
              </a:spcBef>
              <a:spcAft>
                <a:spcPts val="0"/>
              </a:spcAft>
              <a:buSzPts val="1400"/>
              <a:buNone/>
              <a:defRPr sz="2000" b="1" i="0" u="none" strike="noStrike" cap="none">
                <a:solidFill>
                  <a:schemeClr val="lt1"/>
                </a:solidFill>
                <a:latin typeface="Arial"/>
                <a:ea typeface="Arial"/>
                <a:cs typeface="Arial"/>
                <a:sym typeface="Arial"/>
              </a:defRPr>
            </a:lvl1pPr>
            <a:lvl2pPr marL="914400" marR="0" lvl="1"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280"/>
              </a:spcBef>
              <a:spcAft>
                <a:spcPts val="0"/>
              </a:spcAft>
              <a:buClr>
                <a:schemeClr val="dk1"/>
              </a:buClr>
              <a:buSzPts val="1400"/>
              <a:buFont typeface="Courier New"/>
              <a:buNone/>
              <a:defRPr sz="1400" b="0" i="0" u="none" strike="noStrike" cap="none">
                <a:solidFill>
                  <a:schemeClr val="dk1"/>
                </a:solidFill>
                <a:latin typeface="Arial"/>
                <a:ea typeface="Arial"/>
                <a:cs typeface="Arial"/>
                <a:sym typeface="Arial"/>
              </a:defRPr>
            </a:lvl4pPr>
            <a:lvl5pPr marL="2286000" marR="0" lvl="4" indent="-228600" algn="l" rtl="0">
              <a:spcBef>
                <a:spcPts val="280"/>
              </a:spcBef>
              <a:spcAft>
                <a:spcPts val="0"/>
              </a:spcAft>
              <a:buClr>
                <a:schemeClr val="dk1"/>
              </a:buClr>
              <a:buSzPts val="1400"/>
              <a:buFont typeface="Noto Sans Symbols"/>
              <a:buNone/>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8571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5" descr="nyu_white.png"/>
          <p:cNvPicPr preferRelativeResize="0"/>
          <p:nvPr/>
        </p:nvPicPr>
        <p:blipFill rotWithShape="1">
          <a:blip r:embed="rId6">
            <a:alphaModFix/>
          </a:blip>
          <a:srcRect/>
          <a:stretch/>
        </p:blipFill>
        <p:spPr>
          <a:xfrm>
            <a:off x="230188" y="234950"/>
            <a:ext cx="673100" cy="228600"/>
          </a:xfrm>
          <a:prstGeom prst="rect">
            <a:avLst/>
          </a:prstGeom>
          <a:noFill/>
          <a:ln>
            <a:noFill/>
          </a:ln>
        </p:spPr>
      </p:pic>
      <p:sp>
        <p:nvSpPr>
          <p:cNvPr id="11" name="Google Shape;11;p25"/>
          <p:cNvSpPr/>
          <p:nvPr/>
        </p:nvSpPr>
        <p:spPr>
          <a:xfrm>
            <a:off x="0" y="0"/>
            <a:ext cx="9153525" cy="712788"/>
          </a:xfrm>
          <a:prstGeom prst="rect">
            <a:avLst/>
          </a:prstGeom>
          <a:solidFill>
            <a:srgbClr val="5706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 name="Google Shape;12;p25"/>
          <p:cNvPicPr preferRelativeResize="0"/>
          <p:nvPr/>
        </p:nvPicPr>
        <p:blipFill rotWithShape="1">
          <a:blip r:embed="rId7">
            <a:alphaModFix/>
          </a:blip>
          <a:srcRect/>
          <a:stretch/>
        </p:blipFill>
        <p:spPr>
          <a:xfrm>
            <a:off x="273050" y="238125"/>
            <a:ext cx="1463675" cy="228600"/>
          </a:xfrm>
          <a:prstGeom prst="rect">
            <a:avLst/>
          </a:prstGeom>
          <a:noFill/>
          <a:ln>
            <a:noFill/>
          </a:ln>
        </p:spPr>
      </p:pic>
      <p:sp>
        <p:nvSpPr>
          <p:cNvPr id="13" name="Google Shape;13;p25"/>
          <p:cNvSpPr txBox="1"/>
          <p:nvPr/>
        </p:nvSpPr>
        <p:spPr>
          <a:xfrm>
            <a:off x="3271146" y="4908239"/>
            <a:ext cx="2601707" cy="267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dirty="0">
                <a:solidFill>
                  <a:schemeClr val="dk1"/>
                </a:solidFill>
                <a:latin typeface="Arial"/>
                <a:ea typeface="Arial"/>
                <a:cs typeface="Arial"/>
                <a:sym typeface="Arial"/>
              </a:rPr>
              <a:t>©2021 NYU Tandon School of Engineering</a:t>
            </a:r>
            <a:endParaRPr dirty="0"/>
          </a:p>
        </p:txBody>
      </p:sp>
    </p:spTree>
    <p:extLst>
      <p:ext uri="{BB962C8B-B14F-4D97-AF65-F5344CB8AC3E}">
        <p14:creationId xmlns:p14="http://schemas.microsoft.com/office/powerpoint/2010/main" val="1699450180"/>
      </p:ext>
    </p:extLst>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61"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nmap.org/book/legal-issues.html"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downloads.metasploit.com/data/metasploitable/metasploitable-linux-2.0.0.zi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sourceforge.net/projects/metasploitabl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com/search?q=whats+my+i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bugcrowd.com/boozt-og" TargetMode="External"/><Relationship Id="rId2" Type="http://schemas.openxmlformats.org/officeDocument/2006/relationships/hyperlink" Target="https://www.eff.org/security"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FortyNorthSecurity/EyeWitness.git"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
          <p:cNvSpPr txBox="1">
            <a:spLocks noGrp="1"/>
          </p:cNvSpPr>
          <p:nvPr>
            <p:ph type="body" idx="1"/>
          </p:nvPr>
        </p:nvSpPr>
        <p:spPr>
          <a:prstGeom prst="rect">
            <a:avLst/>
          </a:prstGeom>
          <a:noFill/>
          <a:ln>
            <a:noFill/>
          </a:ln>
        </p:spPr>
        <p:txBody>
          <a:bodyPr spcFirstLastPara="1" wrap="square" lIns="0" tIns="0" rIns="0" bIns="0" anchor="ctr" anchorCtr="0">
            <a:normAutofit/>
          </a:bodyPr>
          <a:lstStyle/>
          <a:p>
            <a:pPr marL="0" marR="0" lvl="0" indent="0" algn="l" defTabSz="914400" rtl="0" eaLnBrk="1" fontAlgn="auto" latinLnBrk="0" hangingPunct="1">
              <a:lnSpc>
                <a:spcPct val="80000"/>
              </a:lnSpc>
              <a:spcBef>
                <a:spcPts val="0"/>
              </a:spcBef>
              <a:spcAft>
                <a:spcPts val="0"/>
              </a:spcAft>
              <a:buClr>
                <a:srgbClr val="FFFFFF"/>
              </a:buClr>
              <a:buSzPts val="1870"/>
              <a:buFont typeface="Arial"/>
              <a:buNone/>
              <a:tabLst/>
              <a:defRPr/>
            </a:pPr>
            <a:r>
              <a:rPr kumimoji="0" lang="en-US" sz="1700" b="1" i="0" u="none" strike="noStrike" kern="0" cap="none" spc="0" normalizeH="0" baseline="0" noProof="0" dirty="0">
                <a:ln>
                  <a:noFill/>
                </a:ln>
                <a:solidFill>
                  <a:srgbClr val="FFFFFF"/>
                </a:solidFill>
                <a:effectLst/>
                <a:uLnTx/>
                <a:uFillTx/>
                <a:latin typeface="Arial"/>
                <a:ea typeface="Arial"/>
                <a:cs typeface="Arial"/>
                <a:sym typeface="Arial"/>
              </a:rPr>
              <a:t>NYU Cyber Fellows</a:t>
            </a:r>
            <a:endParaRPr kumimoji="0" lang="en-US" sz="28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80000"/>
              </a:lnSpc>
              <a:spcBef>
                <a:spcPts val="0"/>
              </a:spcBef>
              <a:spcAft>
                <a:spcPts val="0"/>
              </a:spcAft>
              <a:buClr>
                <a:srgbClr val="FFFFFF"/>
              </a:buClr>
              <a:buSzPts val="1870"/>
              <a:buFont typeface="Arial"/>
              <a:buNone/>
              <a:tabLst/>
              <a:defRPr/>
            </a:pPr>
            <a:r>
              <a:rPr kumimoji="0" lang="en-US" sz="1700" b="1" i="0" u="none" strike="noStrike" kern="0" cap="none" spc="0" normalizeH="0" baseline="0" noProof="0" dirty="0">
                <a:ln>
                  <a:noFill/>
                </a:ln>
                <a:solidFill>
                  <a:srgbClr val="FFFFFF"/>
                </a:solidFill>
                <a:effectLst/>
                <a:uLnTx/>
                <a:uFillTx/>
                <a:latin typeface="Arial"/>
                <a:ea typeface="Arial"/>
                <a:cs typeface="Arial"/>
                <a:sym typeface="Arial"/>
              </a:rPr>
              <a:t>CS GY 6573</a:t>
            </a:r>
            <a:endParaRPr kumimoji="0" lang="en-US" sz="28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80000"/>
              </a:lnSpc>
              <a:spcBef>
                <a:spcPts val="0"/>
              </a:spcBef>
              <a:spcAft>
                <a:spcPts val="0"/>
              </a:spcAft>
              <a:buClr>
                <a:srgbClr val="FFFFFF"/>
              </a:buClr>
              <a:buSzPts val="1615"/>
              <a:buFont typeface="Arial"/>
              <a:buNone/>
              <a:tabLst/>
              <a:defRPr/>
            </a:pPr>
            <a:r>
              <a:rPr kumimoji="0" lang="en-US" sz="1500" b="1" i="0" u="none" strike="noStrike" kern="0" cap="none" spc="0" normalizeH="0" baseline="0" noProof="0" dirty="0">
                <a:ln>
                  <a:noFill/>
                </a:ln>
                <a:solidFill>
                  <a:srgbClr val="FFFFFF"/>
                </a:solidFill>
                <a:effectLst/>
                <a:uLnTx/>
                <a:uFillTx/>
                <a:latin typeface="Arial"/>
                <a:cs typeface="Arial"/>
                <a:sym typeface="Arial"/>
              </a:rPr>
              <a:t>Penetration Testing</a:t>
            </a:r>
            <a:endParaRPr lang="en-US" sz="2800" dirty="0">
              <a:solidFill>
                <a:srgbClr val="FFFFFF"/>
              </a:solidFill>
            </a:endParaRPr>
          </a:p>
          <a:p>
            <a:pPr marL="0" marR="0" lvl="0" indent="0" algn="l" defTabSz="914400" rtl="0" eaLnBrk="1" fontAlgn="auto" latinLnBrk="0" hangingPunct="1">
              <a:lnSpc>
                <a:spcPct val="80000"/>
              </a:lnSpc>
              <a:spcBef>
                <a:spcPts val="0"/>
              </a:spcBef>
              <a:spcAft>
                <a:spcPts val="0"/>
              </a:spcAft>
              <a:buClr>
                <a:srgbClr val="FFFFFF"/>
              </a:buClr>
              <a:buSzPts val="1615"/>
              <a:buFont typeface="Arial"/>
              <a:buNone/>
              <a:tabLst/>
              <a:defRPr/>
            </a:pPr>
            <a:endParaRPr lang="en-US" dirty="0">
              <a:latin typeface="Arial"/>
              <a:ea typeface="Arial"/>
              <a:cs typeface="Arial"/>
              <a:sym typeface="Arial"/>
            </a:endParaRPr>
          </a:p>
          <a:p>
            <a:pPr marL="0" lvl="0" indent="0" algn="l" rtl="0">
              <a:spcBef>
                <a:spcPts val="0"/>
              </a:spcBef>
              <a:spcAft>
                <a:spcPts val="0"/>
              </a:spcAft>
              <a:buClr>
                <a:schemeClr val="lt1"/>
              </a:buClr>
              <a:buSzPts val="3000"/>
              <a:buFont typeface="Arial"/>
              <a:buNone/>
            </a:pPr>
            <a:r>
              <a:rPr lang="en-US" dirty="0">
                <a:latin typeface="Arial"/>
                <a:ea typeface="Arial"/>
                <a:cs typeface="Arial"/>
                <a:sym typeface="Arial"/>
              </a:rPr>
              <a:t>Scanning Lab</a:t>
            </a:r>
            <a:endParaRPr dirty="0"/>
          </a:p>
        </p:txBody>
      </p:sp>
      <p:pic>
        <p:nvPicPr>
          <p:cNvPr id="49" name="Google Shape;49;p1"/>
          <p:cNvPicPr preferRelativeResize="0"/>
          <p:nvPr/>
        </p:nvPicPr>
        <p:blipFill rotWithShape="1">
          <a:blip r:embed="rId3">
            <a:alphaModFix/>
          </a:blip>
          <a:srcRect/>
          <a:stretch/>
        </p:blipFill>
        <p:spPr>
          <a:xfrm>
            <a:off x="257175" y="1338263"/>
            <a:ext cx="1465263" cy="228600"/>
          </a:xfrm>
          <a:prstGeom prst="rect">
            <a:avLst/>
          </a:prstGeom>
          <a:noFill/>
          <a:ln>
            <a:noFill/>
          </a:ln>
        </p:spPr>
      </p:pic>
      <p:sp>
        <p:nvSpPr>
          <p:cNvPr id="11" name="Google Shape;39;p1">
            <a:extLst>
              <a:ext uri="{FF2B5EF4-FFF2-40B4-BE49-F238E27FC236}">
                <a16:creationId xmlns:a16="http://schemas.microsoft.com/office/drawing/2014/main" id="{51CD677A-083A-4293-ACC0-E1D2B9BFC0FF}"/>
              </a:ext>
            </a:extLst>
          </p:cNvPr>
          <p:cNvSpPr txBox="1">
            <a:spLocks noGrp="1"/>
          </p:cNvSpPr>
          <p:nvPr>
            <p:ph type="body" idx="2"/>
          </p:nvPr>
        </p:nvSpPr>
        <p:spPr>
          <a:xfrm>
            <a:off x="227013" y="3919538"/>
            <a:ext cx="2497137" cy="18256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FFFFFF"/>
              </a:buClr>
              <a:buSzPts val="1000"/>
              <a:buNone/>
            </a:pPr>
            <a:r>
              <a:rPr lang="en-US" dirty="0"/>
              <a:t>©2021 NYU Tandon School of Engineering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0"/>
          <p:cNvSpPr txBox="1">
            <a:spLocks noGrp="1"/>
          </p:cNvSpPr>
          <p:nvPr>
            <p:ph type="body" idx="1"/>
          </p:nvPr>
        </p:nvSpPr>
        <p:spPr>
          <a:xfrm>
            <a:off x="287381" y="921704"/>
            <a:ext cx="8572840" cy="1368445"/>
          </a:xfrm>
          <a:prstGeom prst="rect">
            <a:avLst/>
          </a:prstGeom>
          <a:noFill/>
          <a:ln>
            <a:noFill/>
          </a:ln>
        </p:spPr>
        <p:txBody>
          <a:bodyPr spcFirstLastPara="1" wrap="square" lIns="0" tIns="0" rIns="0" bIns="0" anchor="t" anchorCtr="0">
            <a:normAutofit/>
          </a:bodyPr>
          <a:lstStyle/>
          <a:p>
            <a:pPr marL="1085850" lvl="4" indent="-285750" algn="l" rtl="0">
              <a:spcBef>
                <a:spcPts val="0"/>
              </a:spcBef>
              <a:spcAft>
                <a:spcPts val="0"/>
              </a:spcAft>
              <a:buClr>
                <a:schemeClr val="dk1"/>
              </a:buClr>
              <a:buSzPts val="1600"/>
              <a:buChar char="⮚"/>
            </a:pPr>
            <a:r>
              <a:rPr lang="en-US" sz="1600"/>
              <a:t>$</a:t>
            </a:r>
            <a:r>
              <a:rPr lang="en-US" sz="1600" b="1"/>
              <a:t>sudo</a:t>
            </a:r>
            <a:r>
              <a:rPr lang="en-US" sz="1600"/>
              <a:t> </a:t>
            </a:r>
            <a:r>
              <a:rPr lang="en-US" sz="1600" b="1"/>
              <a:t>nc -nlvp 80</a:t>
            </a:r>
            <a:endParaRPr/>
          </a:p>
          <a:p>
            <a:pPr marL="1085850" lvl="2" indent="-171450" algn="l" rtl="0">
              <a:spcBef>
                <a:spcPts val="0"/>
              </a:spcBef>
              <a:spcAft>
                <a:spcPts val="0"/>
              </a:spcAft>
              <a:buClr>
                <a:schemeClr val="dk1"/>
              </a:buClr>
              <a:buSzPts val="1600"/>
              <a:buChar char="•"/>
            </a:pPr>
            <a:r>
              <a:rPr lang="en-US"/>
              <a:t>-n: no name resolution</a:t>
            </a:r>
            <a:endParaRPr/>
          </a:p>
          <a:p>
            <a:pPr marL="1085850" lvl="2" indent="-171450" algn="l" rtl="0">
              <a:spcBef>
                <a:spcPts val="0"/>
              </a:spcBef>
              <a:spcAft>
                <a:spcPts val="0"/>
              </a:spcAft>
              <a:buClr>
                <a:schemeClr val="dk1"/>
              </a:buClr>
              <a:buSzPts val="1600"/>
              <a:buChar char="•"/>
            </a:pPr>
            <a:r>
              <a:rPr lang="en-US"/>
              <a:t>-l: listen</a:t>
            </a:r>
            <a:endParaRPr/>
          </a:p>
          <a:p>
            <a:pPr marL="1085850" lvl="2" indent="-171450" algn="l" rtl="0">
              <a:spcBef>
                <a:spcPts val="0"/>
              </a:spcBef>
              <a:spcAft>
                <a:spcPts val="0"/>
              </a:spcAft>
              <a:buClr>
                <a:schemeClr val="dk1"/>
              </a:buClr>
              <a:buSzPts val="1600"/>
              <a:buChar char="•"/>
            </a:pPr>
            <a:r>
              <a:rPr lang="en-US"/>
              <a:t>-v: verbose</a:t>
            </a:r>
            <a:endParaRPr/>
          </a:p>
          <a:p>
            <a:pPr marL="1085850" lvl="2" indent="-171450" algn="l" rtl="0">
              <a:spcBef>
                <a:spcPts val="0"/>
              </a:spcBef>
              <a:spcAft>
                <a:spcPts val="0"/>
              </a:spcAft>
              <a:buClr>
                <a:schemeClr val="dk1"/>
              </a:buClr>
              <a:buSzPts val="1600"/>
              <a:buChar char="•"/>
            </a:pPr>
            <a:r>
              <a:rPr lang="en-US"/>
              <a:t>-p: port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5" name="Google Shape;115;p10"/>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1. simple connection</a:t>
            </a:r>
            <a:endParaRPr/>
          </a:p>
        </p:txBody>
      </p:sp>
      <p:pic>
        <p:nvPicPr>
          <p:cNvPr id="117" name="Google Shape;117;p10"/>
          <p:cNvPicPr preferRelativeResize="0"/>
          <p:nvPr/>
        </p:nvPicPr>
        <p:blipFill>
          <a:blip r:embed="rId3">
            <a:alphaModFix/>
          </a:blip>
          <a:stretch>
            <a:fillRect/>
          </a:stretch>
        </p:blipFill>
        <p:spPr>
          <a:xfrm>
            <a:off x="3663301" y="1388050"/>
            <a:ext cx="5316751" cy="236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8" name="Google Shape;118;p10"/>
          <p:cNvSpPr txBox="1"/>
          <p:nvPr/>
        </p:nvSpPr>
        <p:spPr>
          <a:xfrm>
            <a:off x="218950" y="2390425"/>
            <a:ext cx="3648600" cy="894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need sudo because we will be listening on reserved ports(0-1023)</a:t>
            </a:r>
            <a:endParaRPr/>
          </a:p>
          <a:p>
            <a:pPr marL="457200" lvl="0" indent="-317500" algn="l" rtl="0">
              <a:spcBef>
                <a:spcPts val="0"/>
              </a:spcBef>
              <a:spcAft>
                <a:spcPts val="0"/>
              </a:spcAft>
              <a:buSzPts val="1400"/>
              <a:buChar char="●"/>
            </a:pPr>
            <a:r>
              <a:rPr lang="en-US"/>
              <a:t>Browser will keep waiting for response, because we didn’t let nc respond to requests.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body" idx="1"/>
          </p:nvPr>
        </p:nvSpPr>
        <p:spPr>
          <a:xfrm>
            <a:off x="287381" y="921705"/>
            <a:ext cx="8572840" cy="1955608"/>
          </a:xfrm>
          <a:prstGeom prst="rect">
            <a:avLst/>
          </a:prstGeom>
          <a:noFill/>
          <a:ln>
            <a:noFill/>
          </a:ln>
        </p:spPr>
        <p:txBody>
          <a:bodyPr spcFirstLastPara="1" wrap="square" lIns="0" tIns="0" rIns="0" bIns="0" anchor="t" anchorCtr="0">
            <a:normAutofit/>
          </a:bodyPr>
          <a:lstStyle/>
          <a:p>
            <a:pPr marL="628650" lvl="1" indent="-171450" algn="l" rtl="0">
              <a:spcBef>
                <a:spcPts val="0"/>
              </a:spcBef>
              <a:spcAft>
                <a:spcPts val="0"/>
              </a:spcAft>
              <a:buClr>
                <a:schemeClr val="dk1"/>
              </a:buClr>
              <a:buSzPts val="1800"/>
              <a:buChar char="•"/>
            </a:pPr>
            <a:r>
              <a:rPr lang="en-US"/>
              <a:t>On your host system (showing Windows syntax)</a:t>
            </a:r>
            <a:endParaRPr/>
          </a:p>
          <a:p>
            <a:pPr marL="1085850" lvl="4" indent="-285750" algn="l" rtl="0">
              <a:spcBef>
                <a:spcPts val="0"/>
              </a:spcBef>
              <a:spcAft>
                <a:spcPts val="0"/>
              </a:spcAft>
              <a:buClr>
                <a:schemeClr val="dk1"/>
              </a:buClr>
              <a:buSzPts val="1400"/>
              <a:buChar char="⮚"/>
            </a:pPr>
            <a:r>
              <a:rPr lang="en-US"/>
              <a:t>C:\&gt; </a:t>
            </a:r>
            <a:r>
              <a:rPr lang="en-US" b="1"/>
              <a:t>ncat -nlvp 80 &gt; [file]</a:t>
            </a:r>
            <a:endParaRPr/>
          </a:p>
          <a:p>
            <a:pPr marL="628650" lvl="1" indent="-171450" algn="l" rtl="0">
              <a:spcBef>
                <a:spcPts val="0"/>
              </a:spcBef>
              <a:spcAft>
                <a:spcPts val="0"/>
              </a:spcAft>
              <a:buClr>
                <a:schemeClr val="dk1"/>
              </a:buClr>
              <a:buSzPts val="1800"/>
              <a:buChar char="•"/>
            </a:pPr>
            <a:r>
              <a:rPr lang="en-US"/>
              <a:t>On Kali</a:t>
            </a:r>
            <a:endParaRPr/>
          </a:p>
          <a:p>
            <a:pPr marL="1085850" lvl="4" indent="-285750" algn="l" rtl="0">
              <a:spcBef>
                <a:spcPts val="0"/>
              </a:spcBef>
              <a:spcAft>
                <a:spcPts val="0"/>
              </a:spcAft>
              <a:buClr>
                <a:schemeClr val="dk1"/>
              </a:buClr>
              <a:buSzPts val="1400"/>
              <a:buChar char="⮚"/>
            </a:pPr>
            <a:r>
              <a:rPr lang="en-US"/>
              <a:t>$</a:t>
            </a:r>
            <a:r>
              <a:rPr lang="en-US" b="1"/>
              <a:t>nc -nv [host IP] 80 &lt; [file]</a:t>
            </a:r>
            <a:endParaRPr/>
          </a:p>
          <a:p>
            <a:pPr marL="1085850" lvl="4" indent="-196850" algn="l" rtl="0">
              <a:spcBef>
                <a:spcPts val="0"/>
              </a:spcBef>
              <a:spcAft>
                <a:spcPts val="0"/>
              </a:spcAft>
              <a:buClr>
                <a:schemeClr val="dk1"/>
              </a:buClr>
              <a:buSzPts val="1400"/>
              <a:buNone/>
            </a:pPr>
            <a:endParaRPr/>
          </a:p>
        </p:txBody>
      </p:sp>
      <p:sp>
        <p:nvSpPr>
          <p:cNvPr id="124" name="Google Shape;124;p11"/>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dirty="0"/>
              <a:t>2. Pushing a file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2"/>
          <p:cNvSpPr txBox="1">
            <a:spLocks noGrp="1"/>
          </p:cNvSpPr>
          <p:nvPr>
            <p:ph type="body" idx="1"/>
          </p:nvPr>
        </p:nvSpPr>
        <p:spPr>
          <a:xfrm>
            <a:off x="287381" y="921705"/>
            <a:ext cx="8572840" cy="1955608"/>
          </a:xfrm>
          <a:prstGeom prst="rect">
            <a:avLst/>
          </a:prstGeom>
          <a:noFill/>
          <a:ln>
            <a:noFill/>
          </a:ln>
        </p:spPr>
        <p:txBody>
          <a:bodyPr spcFirstLastPara="1" wrap="square" lIns="0" tIns="0" rIns="0" bIns="0" anchor="t" anchorCtr="0">
            <a:normAutofit/>
          </a:bodyPr>
          <a:lstStyle/>
          <a:p>
            <a:pPr marL="628650" lvl="1" indent="-171450" algn="l" rtl="0">
              <a:spcBef>
                <a:spcPts val="0"/>
              </a:spcBef>
              <a:spcAft>
                <a:spcPts val="0"/>
              </a:spcAft>
              <a:buClr>
                <a:schemeClr val="dk1"/>
              </a:buClr>
              <a:buSzPts val="1800"/>
              <a:buChar char="•"/>
            </a:pPr>
            <a:r>
              <a:rPr lang="en-US"/>
              <a:t>On Kali</a:t>
            </a:r>
            <a:endParaRPr/>
          </a:p>
          <a:p>
            <a:pPr marL="1085850" lvl="4" indent="-285750" algn="l" rtl="0">
              <a:spcBef>
                <a:spcPts val="0"/>
              </a:spcBef>
              <a:spcAft>
                <a:spcPts val="0"/>
              </a:spcAft>
              <a:buClr>
                <a:schemeClr val="dk1"/>
              </a:buClr>
              <a:buSzPts val="1400"/>
              <a:buChar char="⮚"/>
            </a:pPr>
            <a:r>
              <a:rPr lang="en-US"/>
              <a:t>$</a:t>
            </a:r>
            <a:r>
              <a:rPr lang="en-US" b="1"/>
              <a:t>sudo</a:t>
            </a:r>
            <a:r>
              <a:rPr lang="en-US"/>
              <a:t> </a:t>
            </a:r>
            <a:r>
              <a:rPr lang="en-US" b="1"/>
              <a:t>nc -nlvp 80 &lt; [file]</a:t>
            </a:r>
            <a:endParaRPr/>
          </a:p>
          <a:p>
            <a:pPr marL="628650" lvl="1" indent="-171450" algn="l" rtl="0">
              <a:spcBef>
                <a:spcPts val="0"/>
              </a:spcBef>
              <a:spcAft>
                <a:spcPts val="0"/>
              </a:spcAft>
              <a:buClr>
                <a:schemeClr val="dk1"/>
              </a:buClr>
              <a:buSzPts val="1800"/>
              <a:buChar char="•"/>
            </a:pPr>
            <a:r>
              <a:rPr lang="en-US"/>
              <a:t>On your host system (showing Linux syntax)</a:t>
            </a:r>
            <a:endParaRPr/>
          </a:p>
          <a:p>
            <a:pPr marL="1085850" lvl="4" indent="-285750" algn="l" rtl="0">
              <a:spcBef>
                <a:spcPts val="0"/>
              </a:spcBef>
              <a:spcAft>
                <a:spcPts val="0"/>
              </a:spcAft>
              <a:buClr>
                <a:schemeClr val="dk1"/>
              </a:buClr>
              <a:buSzPts val="1400"/>
              <a:buChar char="⮚"/>
            </a:pPr>
            <a:r>
              <a:rPr lang="en-US" b="1"/>
              <a:t>nc [kali ip] 80 &gt; [file]</a:t>
            </a:r>
            <a:endParaRPr/>
          </a:p>
        </p:txBody>
      </p:sp>
      <p:sp>
        <p:nvSpPr>
          <p:cNvPr id="131" name="Google Shape;131;p12"/>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dirty="0"/>
              <a:t>2. Pulling a file</a:t>
            </a:r>
            <a:endParaRPr dirty="0"/>
          </a:p>
        </p:txBody>
      </p:sp>
      <p:pic>
        <p:nvPicPr>
          <p:cNvPr id="133" name="Google Shape;133;p12"/>
          <p:cNvPicPr preferRelativeResize="0"/>
          <p:nvPr/>
        </p:nvPicPr>
        <p:blipFill>
          <a:blip r:embed="rId3">
            <a:alphaModFix/>
          </a:blip>
          <a:stretch>
            <a:fillRect/>
          </a:stretch>
        </p:blipFill>
        <p:spPr>
          <a:xfrm>
            <a:off x="330025" y="2289638"/>
            <a:ext cx="3902554" cy="1961387"/>
          </a:xfrm>
          <a:prstGeom prst="rect">
            <a:avLst/>
          </a:prstGeom>
          <a:noFill/>
          <a:ln>
            <a:noFill/>
          </a:ln>
        </p:spPr>
      </p:pic>
      <p:pic>
        <p:nvPicPr>
          <p:cNvPr id="134" name="Google Shape;134;p12"/>
          <p:cNvPicPr preferRelativeResize="0"/>
          <p:nvPr/>
        </p:nvPicPr>
        <p:blipFill>
          <a:blip r:embed="rId4">
            <a:alphaModFix/>
          </a:blip>
          <a:stretch>
            <a:fillRect/>
          </a:stretch>
        </p:blipFill>
        <p:spPr>
          <a:xfrm>
            <a:off x="4829550" y="2836700"/>
            <a:ext cx="3836701" cy="46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3"/>
          <p:cNvPicPr preferRelativeResize="0"/>
          <p:nvPr/>
        </p:nvPicPr>
        <p:blipFill>
          <a:blip r:embed="rId3">
            <a:alphaModFix/>
          </a:blip>
          <a:stretch>
            <a:fillRect/>
          </a:stretch>
        </p:blipFill>
        <p:spPr>
          <a:xfrm>
            <a:off x="70413" y="1647782"/>
            <a:ext cx="8886201" cy="2193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0" name="Google Shape;140;p13"/>
          <p:cNvSpPr txBox="1">
            <a:spLocks noGrp="1"/>
          </p:cNvSpPr>
          <p:nvPr>
            <p:ph type="body" idx="1"/>
          </p:nvPr>
        </p:nvSpPr>
        <p:spPr>
          <a:xfrm>
            <a:off x="285580" y="766769"/>
            <a:ext cx="8572800" cy="3955200"/>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1600"/>
              <a:buFont typeface="Arial"/>
              <a:buChar char="•"/>
            </a:pPr>
            <a:r>
              <a:rPr lang="en-US" sz="1600"/>
              <a:t>Failed, if only one side uses --ssl or does not have ncat only netcat</a:t>
            </a:r>
            <a:endParaRPr/>
          </a:p>
          <a:p>
            <a:pPr marL="628650" lvl="1" indent="-171450" algn="l" rtl="0">
              <a:spcBef>
                <a:spcPts val="0"/>
              </a:spcBef>
              <a:spcAft>
                <a:spcPts val="0"/>
              </a:spcAft>
              <a:buClr>
                <a:schemeClr val="dk1"/>
              </a:buClr>
              <a:buSzPts val="1400"/>
              <a:buChar char="•"/>
            </a:pPr>
            <a:r>
              <a:rPr lang="en-US" sz="1400"/>
              <a:t>We even see the payload was sent in plain text!</a:t>
            </a:r>
            <a:endParaRPr/>
          </a:p>
          <a:p>
            <a:pPr marL="628650" lvl="1" indent="-171450" algn="l" rtl="0">
              <a:spcBef>
                <a:spcPts val="0"/>
              </a:spcBef>
              <a:spcAft>
                <a:spcPts val="0"/>
              </a:spcAft>
              <a:buClr>
                <a:schemeClr val="dk1"/>
              </a:buClr>
              <a:buSzPts val="1400"/>
              <a:buChar char="•"/>
            </a:pPr>
            <a:r>
              <a:rPr lang="en-US" sz="1400"/>
              <a:t>Netcat tries to show the output of encrypted SSL traffic</a:t>
            </a:r>
            <a:endParaRPr/>
          </a:p>
        </p:txBody>
      </p:sp>
      <p:sp>
        <p:nvSpPr>
          <p:cNvPr id="141" name="Google Shape;141;p13"/>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dirty="0"/>
              <a:t>3. Encrypted Tunnel</a:t>
            </a:r>
            <a:endParaRPr dirty="0"/>
          </a:p>
        </p:txBody>
      </p:sp>
      <p:sp>
        <p:nvSpPr>
          <p:cNvPr id="143" name="Google Shape;143;p13"/>
          <p:cNvSpPr/>
          <p:nvPr/>
        </p:nvSpPr>
        <p:spPr>
          <a:xfrm rot="-2182626">
            <a:off x="7202639" y="3080774"/>
            <a:ext cx="1304508" cy="329111"/>
          </a:xfrm>
          <a:prstGeom prst="lef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pic>
        <p:nvPicPr>
          <p:cNvPr id="144" name="Google Shape;144;p13"/>
          <p:cNvPicPr preferRelativeResize="0"/>
          <p:nvPr/>
        </p:nvPicPr>
        <p:blipFill>
          <a:blip r:embed="rId4">
            <a:alphaModFix/>
          </a:blip>
          <a:stretch>
            <a:fillRect/>
          </a:stretch>
        </p:blipFill>
        <p:spPr>
          <a:xfrm>
            <a:off x="452186" y="4085212"/>
            <a:ext cx="3139900" cy="392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4"/>
          <p:cNvPicPr preferRelativeResize="0"/>
          <p:nvPr/>
        </p:nvPicPr>
        <p:blipFill>
          <a:blip r:embed="rId3">
            <a:alphaModFix/>
          </a:blip>
          <a:stretch>
            <a:fillRect/>
          </a:stretch>
        </p:blipFill>
        <p:spPr>
          <a:xfrm>
            <a:off x="319600" y="1264500"/>
            <a:ext cx="7569574" cy="3843999"/>
          </a:xfrm>
          <a:prstGeom prst="rect">
            <a:avLst/>
          </a:prstGeom>
          <a:noFill/>
          <a:ln>
            <a:noFill/>
          </a:ln>
        </p:spPr>
      </p:pic>
      <p:sp>
        <p:nvSpPr>
          <p:cNvPr id="150" name="Google Shape;150;p14"/>
          <p:cNvSpPr txBox="1">
            <a:spLocks noGrp="1"/>
          </p:cNvSpPr>
          <p:nvPr>
            <p:ph type="body" idx="1"/>
          </p:nvPr>
        </p:nvSpPr>
        <p:spPr>
          <a:xfrm>
            <a:off x="287381" y="812168"/>
            <a:ext cx="8572840" cy="3955095"/>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1600"/>
              <a:buFont typeface="Arial"/>
              <a:buChar char="•"/>
            </a:pPr>
            <a:r>
              <a:rPr lang="en-US" sz="1600"/>
              <a:t>Success!</a:t>
            </a:r>
            <a:endParaRPr/>
          </a:p>
          <a:p>
            <a:pPr marL="628650" lvl="1" indent="-171450" algn="l" rtl="0">
              <a:spcBef>
                <a:spcPts val="0"/>
              </a:spcBef>
              <a:spcAft>
                <a:spcPts val="0"/>
              </a:spcAft>
              <a:buClr>
                <a:schemeClr val="dk1"/>
              </a:buClr>
              <a:buSzPts val="1050"/>
              <a:buChar char="•"/>
            </a:pPr>
            <a:r>
              <a:rPr lang="en-US" sz="1050"/>
              <a:t>tcpdump also shows encrypted traffic, compare to the last slide</a:t>
            </a:r>
            <a:endParaRPr/>
          </a:p>
        </p:txBody>
      </p:sp>
      <p:sp>
        <p:nvSpPr>
          <p:cNvPr id="151" name="Google Shape;151;p14"/>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Encrypted Tunnel</a:t>
            </a:r>
            <a:endParaRPr/>
          </a:p>
        </p:txBody>
      </p:sp>
      <p:pic>
        <p:nvPicPr>
          <p:cNvPr id="153" name="Google Shape;153;p14"/>
          <p:cNvPicPr preferRelativeResize="0"/>
          <p:nvPr/>
        </p:nvPicPr>
        <p:blipFill>
          <a:blip r:embed="rId4">
            <a:alphaModFix/>
          </a:blip>
          <a:stretch>
            <a:fillRect/>
          </a:stretch>
        </p:blipFill>
        <p:spPr>
          <a:xfrm>
            <a:off x="355200" y="2571750"/>
            <a:ext cx="3176741" cy="58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15"/>
          <p:cNvPicPr preferRelativeResize="0"/>
          <p:nvPr/>
        </p:nvPicPr>
        <p:blipFill rotWithShape="1">
          <a:blip r:embed="rId3">
            <a:alphaModFix/>
          </a:blip>
          <a:srcRect r="51067"/>
          <a:stretch/>
        </p:blipFill>
        <p:spPr>
          <a:xfrm>
            <a:off x="-3175" y="-1588"/>
            <a:ext cx="4483100" cy="5157788"/>
          </a:xfrm>
          <a:prstGeom prst="rect">
            <a:avLst/>
          </a:prstGeom>
          <a:noFill/>
          <a:ln>
            <a:noFill/>
          </a:ln>
        </p:spPr>
      </p:pic>
      <p:sp>
        <p:nvSpPr>
          <p:cNvPr id="160" name="Google Shape;160;p15"/>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a:ea typeface="Arial"/>
                <a:cs typeface="Arial"/>
                <a:sym typeface="Arial"/>
              </a:rPr>
              <a:t>Traceroute</a:t>
            </a:r>
            <a:endParaRPr sz="14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6"/>
          <p:cNvSpPr txBox="1">
            <a:spLocks noGrp="1"/>
          </p:cNvSpPr>
          <p:nvPr>
            <p:ph type="body" idx="1"/>
          </p:nvPr>
        </p:nvSpPr>
        <p:spPr>
          <a:xfrm>
            <a:off x="287381" y="921705"/>
            <a:ext cx="8572840" cy="2174786"/>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dirty="0"/>
              <a:t>For this scan, we need a more verbose output from </a:t>
            </a:r>
            <a:r>
              <a:rPr lang="en-US" dirty="0" err="1"/>
              <a:t>tcpdump</a:t>
            </a:r>
            <a:endParaRPr dirty="0"/>
          </a:p>
          <a:p>
            <a:pPr marL="1085850" lvl="4" indent="-285750" algn="l" rtl="0">
              <a:spcBef>
                <a:spcPts val="0"/>
              </a:spcBef>
              <a:spcAft>
                <a:spcPts val="0"/>
              </a:spcAft>
              <a:buClr>
                <a:schemeClr val="dk1"/>
              </a:buClr>
              <a:buSzPts val="1400"/>
              <a:buChar char="⮚"/>
            </a:pPr>
            <a:r>
              <a:rPr lang="en-US" dirty="0"/>
              <a:t>$</a:t>
            </a:r>
            <a:r>
              <a:rPr lang="en-US" b="1" dirty="0"/>
              <a:t> sudo</a:t>
            </a:r>
            <a:r>
              <a:rPr lang="en-US" dirty="0"/>
              <a:t> </a:t>
            </a:r>
            <a:r>
              <a:rPr lang="en-US" b="1" dirty="0" err="1"/>
              <a:t>tcpdump</a:t>
            </a:r>
            <a:r>
              <a:rPr lang="en-US" b="1" dirty="0"/>
              <a:t> –</a:t>
            </a:r>
            <a:r>
              <a:rPr lang="en-US" b="1" dirty="0" err="1"/>
              <a:t>nn</a:t>
            </a:r>
            <a:r>
              <a:rPr lang="en-US" b="1" dirty="0"/>
              <a:t> –</a:t>
            </a:r>
            <a:r>
              <a:rPr lang="en-US" b="1" dirty="0" err="1"/>
              <a:t>vv</a:t>
            </a:r>
            <a:endParaRPr b="1" dirty="0"/>
          </a:p>
          <a:p>
            <a:pPr marL="628650" lvl="1" indent="-171450" algn="l" rtl="0">
              <a:spcBef>
                <a:spcPts val="0"/>
              </a:spcBef>
              <a:spcAft>
                <a:spcPts val="0"/>
              </a:spcAft>
              <a:buClr>
                <a:schemeClr val="dk1"/>
              </a:buClr>
              <a:buSzPts val="1800"/>
              <a:buChar char="•"/>
            </a:pPr>
            <a:r>
              <a:rPr lang="en-US" dirty="0"/>
              <a:t>This will show us the TTLs</a:t>
            </a:r>
            <a:endParaRPr dirty="0"/>
          </a:p>
          <a:p>
            <a:pPr marL="0" lvl="0" indent="0" algn="l" rtl="0">
              <a:spcBef>
                <a:spcPts val="0"/>
              </a:spcBef>
              <a:spcAft>
                <a:spcPts val="0"/>
              </a:spcAft>
              <a:buClr>
                <a:schemeClr val="dk1"/>
              </a:buClr>
              <a:buSzPts val="2000"/>
              <a:buFont typeface="Arial"/>
              <a:buChar char="•"/>
            </a:pPr>
            <a:r>
              <a:rPr lang="en-US" dirty="0"/>
              <a:t>Run a traceroute to google.com, using only one probe per </a:t>
            </a:r>
            <a:r>
              <a:rPr lang="en-US" dirty="0" err="1"/>
              <a:t>ttl</a:t>
            </a:r>
            <a:endParaRPr dirty="0"/>
          </a:p>
          <a:p>
            <a:pPr marL="628650" lvl="1" indent="-171450" algn="l" rtl="0">
              <a:spcBef>
                <a:spcPts val="0"/>
              </a:spcBef>
              <a:spcAft>
                <a:spcPts val="0"/>
              </a:spcAft>
              <a:buClr>
                <a:schemeClr val="dk1"/>
              </a:buClr>
              <a:buSzPts val="1800"/>
              <a:buChar char="•"/>
            </a:pPr>
            <a:r>
              <a:rPr lang="en-US" dirty="0"/>
              <a:t>Do you see the TTL incrementing?</a:t>
            </a:r>
          </a:p>
          <a:p>
            <a:pPr marL="628650" lvl="1" indent="-171450" algn="l" rtl="0">
              <a:spcBef>
                <a:spcPts val="0"/>
              </a:spcBef>
              <a:spcAft>
                <a:spcPts val="0"/>
              </a:spcAft>
              <a:buClr>
                <a:schemeClr val="dk1"/>
              </a:buClr>
              <a:buSzPts val="1800"/>
              <a:buChar char="•"/>
            </a:pPr>
            <a:endParaRPr lang="en-US" dirty="0"/>
          </a:p>
          <a:p>
            <a:pPr marL="171450" indent="-171450">
              <a:buSzPts val="1800"/>
            </a:pPr>
            <a:r>
              <a:rPr lang="en-US" dirty="0"/>
              <a:t>Don’t forget to start </a:t>
            </a:r>
            <a:r>
              <a:rPr lang="en-US" dirty="0" err="1"/>
              <a:t>tcpdump</a:t>
            </a:r>
            <a:r>
              <a:rPr lang="en-US" dirty="0"/>
              <a:t> and watch the scan </a:t>
            </a:r>
            <a:endParaRPr dirty="0"/>
          </a:p>
        </p:txBody>
      </p:sp>
      <p:sp>
        <p:nvSpPr>
          <p:cNvPr id="166" name="Google Shape;166;p16"/>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Traceroute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7"/>
          <p:cNvSpPr txBox="1">
            <a:spLocks noGrp="1"/>
          </p:cNvSpPr>
          <p:nvPr>
            <p:ph type="body" idx="1"/>
          </p:nvPr>
        </p:nvSpPr>
        <p:spPr>
          <a:xfrm>
            <a:off x="287381" y="921705"/>
            <a:ext cx="8572840" cy="2174786"/>
          </a:xfrm>
          <a:prstGeom prst="rect">
            <a:avLst/>
          </a:prstGeom>
          <a:noFill/>
          <a:ln>
            <a:noFill/>
          </a:ln>
        </p:spPr>
        <p:txBody>
          <a:bodyPr spcFirstLastPara="1" wrap="square" lIns="0" tIns="0" rIns="0" bIns="0" anchor="t" anchorCtr="0">
            <a:normAutofit/>
          </a:bodyPr>
          <a:lstStyle/>
          <a:p>
            <a:pPr marL="1085850" lvl="4" indent="-285750" algn="l" rtl="0">
              <a:spcBef>
                <a:spcPts val="0"/>
              </a:spcBef>
              <a:spcAft>
                <a:spcPts val="0"/>
              </a:spcAft>
              <a:buClr>
                <a:schemeClr val="dk1"/>
              </a:buClr>
              <a:buSzPts val="1400"/>
              <a:buChar char="⮚"/>
            </a:pPr>
            <a:r>
              <a:rPr lang="en-US"/>
              <a:t>$ </a:t>
            </a:r>
            <a:r>
              <a:rPr lang="en-US" b="1"/>
              <a:t>sudo</a:t>
            </a:r>
            <a:r>
              <a:rPr lang="en-US"/>
              <a:t> </a:t>
            </a:r>
            <a:r>
              <a:rPr lang="en-US" b="1"/>
              <a:t>traceroute google.com -q1</a:t>
            </a:r>
            <a:endParaRPr/>
          </a:p>
          <a:p>
            <a:pPr marL="628650" lvl="1" indent="-171450" algn="l" rtl="0">
              <a:spcBef>
                <a:spcPts val="0"/>
              </a:spcBef>
              <a:spcAft>
                <a:spcPts val="0"/>
              </a:spcAft>
              <a:buClr>
                <a:schemeClr val="dk1"/>
              </a:buClr>
              <a:buSzPts val="1800"/>
              <a:buChar char="•"/>
            </a:pPr>
            <a:r>
              <a:rPr lang="en-US"/>
              <a:t>-q 1 will only send one packet, default is 3</a:t>
            </a:r>
            <a:endParaRPr/>
          </a:p>
          <a:p>
            <a:pPr marL="628650" lvl="1" indent="-171450" algn="l" rtl="0">
              <a:spcBef>
                <a:spcPts val="0"/>
              </a:spcBef>
              <a:spcAft>
                <a:spcPts val="0"/>
              </a:spcAft>
              <a:buClr>
                <a:schemeClr val="dk1"/>
              </a:buClr>
              <a:buSzPts val="1800"/>
              <a:buChar char="•"/>
            </a:pPr>
            <a:r>
              <a:rPr lang="en-US"/>
              <a:t>Note the ttl incrementing</a:t>
            </a:r>
            <a:endParaRPr/>
          </a:p>
          <a:p>
            <a:pPr marL="628650" lvl="1" indent="-171450" algn="l" rtl="0">
              <a:spcBef>
                <a:spcPts val="0"/>
              </a:spcBef>
              <a:spcAft>
                <a:spcPts val="0"/>
              </a:spcAft>
              <a:buSzPts val="1800"/>
              <a:buChar char="•"/>
            </a:pPr>
            <a:r>
              <a:rPr lang="en-US"/>
              <a:t>You may not be able to see intermediate hops according to your network(it shows “*” instead)</a:t>
            </a:r>
            <a:endParaRPr/>
          </a:p>
        </p:txBody>
      </p:sp>
      <p:sp>
        <p:nvSpPr>
          <p:cNvPr id="173" name="Google Shape;173;p17"/>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Traceroute</a:t>
            </a:r>
            <a:endParaRPr/>
          </a:p>
        </p:txBody>
      </p:sp>
      <p:pic>
        <p:nvPicPr>
          <p:cNvPr id="175" name="Google Shape;175;p17"/>
          <p:cNvPicPr preferRelativeResize="0"/>
          <p:nvPr/>
        </p:nvPicPr>
        <p:blipFill rotWithShape="1">
          <a:blip r:embed="rId3">
            <a:alphaModFix/>
          </a:blip>
          <a:srcRect b="19260"/>
          <a:stretch/>
        </p:blipFill>
        <p:spPr>
          <a:xfrm>
            <a:off x="362635" y="2305231"/>
            <a:ext cx="8236526" cy="2192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6" name="Google Shape;176;p17"/>
          <p:cNvSpPr/>
          <p:nvPr/>
        </p:nvSpPr>
        <p:spPr>
          <a:xfrm>
            <a:off x="1814945" y="2694709"/>
            <a:ext cx="180110" cy="1647537"/>
          </a:xfrm>
          <a:prstGeom prst="rect">
            <a:avLst/>
          </a:prstGeom>
          <a:solidFill>
            <a:srgbClr val="FFFF00">
              <a:alpha val="25490"/>
            </a:srgbClr>
          </a:solid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18"/>
          <p:cNvPicPr preferRelativeResize="0"/>
          <p:nvPr/>
        </p:nvPicPr>
        <p:blipFill rotWithShape="1">
          <a:blip r:embed="rId3">
            <a:alphaModFix/>
          </a:blip>
          <a:srcRect r="51067"/>
          <a:stretch/>
        </p:blipFill>
        <p:spPr>
          <a:xfrm>
            <a:off x="-3175" y="-1588"/>
            <a:ext cx="4483100" cy="5157788"/>
          </a:xfrm>
          <a:prstGeom prst="rect">
            <a:avLst/>
          </a:prstGeom>
          <a:noFill/>
          <a:ln>
            <a:noFill/>
          </a:ln>
        </p:spPr>
      </p:pic>
      <p:sp>
        <p:nvSpPr>
          <p:cNvPr id="183" name="Google Shape;183;p18"/>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a:ea typeface="Arial"/>
                <a:cs typeface="Arial"/>
                <a:sym typeface="Arial"/>
              </a:rPr>
              <a:t>Scanning Target, warnings, and tips</a:t>
            </a:r>
            <a:endParaRPr sz="14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body" idx="1"/>
          </p:nvPr>
        </p:nvSpPr>
        <p:spPr>
          <a:xfrm>
            <a:off x="241738" y="921704"/>
            <a:ext cx="8713076" cy="4343023"/>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a:t>For this section of the lab, you will need to adjust your VM settings to internal network</a:t>
            </a:r>
            <a:endParaRPr/>
          </a:p>
          <a:p>
            <a:pPr marL="0" lvl="0" indent="127000" algn="l" rtl="0">
              <a:spcBef>
                <a:spcPts val="0"/>
              </a:spcBef>
              <a:spcAft>
                <a:spcPts val="0"/>
              </a:spcAft>
              <a:buClr>
                <a:schemeClr val="dk1"/>
              </a:buClr>
              <a:buSzPts val="2000"/>
              <a:buFont typeface="Arial"/>
              <a:buNone/>
            </a:pPr>
            <a:endParaRPr/>
          </a:p>
          <a:p>
            <a:pPr marL="0" lvl="0" indent="0" algn="l" rtl="0">
              <a:spcBef>
                <a:spcPts val="0"/>
              </a:spcBef>
              <a:spcAft>
                <a:spcPts val="0"/>
              </a:spcAft>
              <a:buClr>
                <a:schemeClr val="dk1"/>
              </a:buClr>
              <a:buSzPts val="2000"/>
              <a:buNone/>
            </a:pPr>
            <a:endParaRPr/>
          </a:p>
          <a:p>
            <a:pPr marL="0" lvl="0" indent="0" algn="l" rtl="0">
              <a:spcBef>
                <a:spcPts val="0"/>
              </a:spcBef>
              <a:spcAft>
                <a:spcPts val="0"/>
              </a:spcAft>
              <a:buClr>
                <a:schemeClr val="dk1"/>
              </a:buClr>
              <a:buSzPts val="2000"/>
              <a:buFont typeface="Arial"/>
              <a:buChar char="•"/>
            </a:pPr>
            <a:r>
              <a:rPr lang="en-US"/>
              <a:t>If using a cloud-based version of Kali, you </a:t>
            </a:r>
            <a:r>
              <a:rPr lang="en-US" b="1" u="sng"/>
              <a:t>may</a:t>
            </a:r>
            <a:r>
              <a:rPr lang="en-US"/>
              <a:t> perform scans against a target we have authorization to scan</a:t>
            </a:r>
            <a:endParaRPr/>
          </a:p>
          <a:p>
            <a:pPr marL="628650" lvl="1" indent="-171450" algn="l" rtl="0">
              <a:spcBef>
                <a:spcPts val="0"/>
              </a:spcBef>
              <a:spcAft>
                <a:spcPts val="0"/>
              </a:spcAft>
              <a:buClr>
                <a:schemeClr val="dk1"/>
              </a:buClr>
              <a:buSzPts val="1800"/>
              <a:buChar char="•"/>
            </a:pPr>
            <a:r>
              <a:rPr lang="en-US"/>
              <a:t>You may also target this for extra practice</a:t>
            </a:r>
            <a:endParaRPr/>
          </a:p>
          <a:p>
            <a:pPr marL="628650" lvl="1" indent="-171450" algn="l" rtl="0">
              <a:spcBef>
                <a:spcPts val="0"/>
              </a:spcBef>
              <a:spcAft>
                <a:spcPts val="0"/>
              </a:spcAft>
              <a:buClr>
                <a:schemeClr val="dk1"/>
              </a:buClr>
              <a:buSzPts val="1800"/>
              <a:buChar char="•"/>
            </a:pPr>
            <a:r>
              <a:rPr lang="en-US" b="1"/>
              <a:t>scanme.nmap.org (45.33.32.156)</a:t>
            </a:r>
            <a:endParaRPr/>
          </a:p>
          <a:p>
            <a:pPr marL="628650" lvl="1" indent="-57150" algn="l" rtl="0">
              <a:spcBef>
                <a:spcPts val="0"/>
              </a:spcBef>
              <a:spcAft>
                <a:spcPts val="0"/>
              </a:spcAft>
              <a:buClr>
                <a:schemeClr val="dk1"/>
              </a:buClr>
              <a:buSzPts val="1800"/>
              <a:buNone/>
            </a:pPr>
            <a:endParaRPr b="1"/>
          </a:p>
          <a:p>
            <a:pPr marL="628650" lvl="1" indent="-57150" algn="l" rtl="0">
              <a:spcBef>
                <a:spcPts val="0"/>
              </a:spcBef>
              <a:spcAft>
                <a:spcPts val="0"/>
              </a:spcAft>
              <a:buClr>
                <a:schemeClr val="dk1"/>
              </a:buClr>
              <a:buSzPts val="1800"/>
              <a:buNone/>
            </a:pPr>
            <a:endParaRPr b="1"/>
          </a:p>
          <a:p>
            <a:pPr marL="0" lvl="0" indent="0" algn="ctr" rtl="0">
              <a:spcBef>
                <a:spcPts val="0"/>
              </a:spcBef>
              <a:spcAft>
                <a:spcPts val="0"/>
              </a:spcAft>
              <a:buClr>
                <a:schemeClr val="dk1"/>
              </a:buClr>
              <a:buSzPts val="3200"/>
              <a:buNone/>
            </a:pPr>
            <a:r>
              <a:rPr lang="en-US" sz="3200" b="1"/>
              <a:t>This lab will focus on the virtual machine, scanning the live target is optional</a:t>
            </a:r>
            <a:endParaRPr/>
          </a:p>
          <a:p>
            <a:pPr marL="0" lvl="0" indent="127000" algn="l" rtl="0">
              <a:spcBef>
                <a:spcPts val="0"/>
              </a:spcBef>
              <a:spcAft>
                <a:spcPts val="0"/>
              </a:spcAft>
              <a:buClr>
                <a:schemeClr val="dk1"/>
              </a:buClr>
              <a:buSzPts val="2000"/>
              <a:buFont typeface="Arial"/>
              <a:buNone/>
            </a:pPr>
            <a:endParaRPr/>
          </a:p>
          <a:p>
            <a:pPr marL="0" lvl="0" indent="127000" algn="l" rtl="0">
              <a:spcBef>
                <a:spcPts val="0"/>
              </a:spcBef>
              <a:spcAft>
                <a:spcPts val="0"/>
              </a:spcAft>
              <a:buClr>
                <a:schemeClr val="dk1"/>
              </a:buClr>
              <a:buSzPts val="2000"/>
              <a:buFont typeface="Arial"/>
              <a:buNone/>
            </a:pPr>
            <a:endParaRPr/>
          </a:p>
        </p:txBody>
      </p:sp>
      <p:sp>
        <p:nvSpPr>
          <p:cNvPr id="189" name="Google Shape;189;p19"/>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Scanning target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2"/>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Limitation of Liability</a:t>
            </a:r>
            <a:endParaRPr/>
          </a:p>
        </p:txBody>
      </p:sp>
      <p:sp>
        <p:nvSpPr>
          <p:cNvPr id="54" name="Google Shape;54;p2"/>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342900" indent="-342900"/>
            <a:r>
              <a:rPr lang="en-US" dirty="0"/>
              <a:t>During this lab, we will be scanning targets we don’t own but we do have authorization to scan</a:t>
            </a:r>
            <a:endParaRPr dirty="0"/>
          </a:p>
          <a:p>
            <a:pPr marL="342900" indent="-342900"/>
            <a:r>
              <a:rPr lang="en-US" dirty="0"/>
              <a:t>Making a mistake can cause untended harm or damage</a:t>
            </a:r>
            <a:endParaRPr dirty="0"/>
          </a:p>
          <a:p>
            <a:pPr marL="342900" indent="-342900"/>
            <a:r>
              <a:rPr lang="en-US" dirty="0"/>
              <a:t>Depending on your Kali configuration, you can scan the VM provided or scan a live target we have authorization</a:t>
            </a:r>
            <a:endParaRPr dirty="0"/>
          </a:p>
          <a:p>
            <a:pPr marL="342900" indent="-342900"/>
            <a:endParaRPr dirty="0"/>
          </a:p>
          <a:p>
            <a:pPr marL="342900" indent="-342900"/>
            <a:r>
              <a:rPr lang="en-US" b="1" dirty="0"/>
              <a:t>By participating in this lab and scanning outside targets, you are agreeing that you are scanning at your own risk</a:t>
            </a:r>
            <a:endParaRPr dirty="0"/>
          </a:p>
          <a:p>
            <a:pPr marL="342900" indent="-342900"/>
            <a:r>
              <a:rPr lang="en-US" b="1" dirty="0"/>
              <a:t>You will only scan authorized targets</a:t>
            </a:r>
            <a:endParaRPr dirty="0"/>
          </a:p>
          <a:p>
            <a:pPr marL="342900" indent="-342900"/>
            <a:r>
              <a:rPr lang="en-US" b="1" dirty="0"/>
              <a:t>NYU will not be liable for any damage you cause do to negligence or mistakes</a:t>
            </a:r>
            <a:endParaRPr dirty="0"/>
          </a:p>
          <a:p>
            <a:pPr marL="342900" indent="-342900"/>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0"/>
          <p:cNvSpPr txBox="1">
            <a:spLocks noGrp="1"/>
          </p:cNvSpPr>
          <p:nvPr>
            <p:ph type="body" idx="1"/>
          </p:nvPr>
        </p:nvSpPr>
        <p:spPr>
          <a:xfrm>
            <a:off x="287381" y="921704"/>
            <a:ext cx="8572840" cy="4343023"/>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dirty="0"/>
              <a:t>If you are scanning the live target:</a:t>
            </a:r>
            <a:endParaRPr dirty="0"/>
          </a:p>
          <a:p>
            <a:pPr marL="628650" lvl="1" indent="-171450" algn="l" rtl="0">
              <a:spcBef>
                <a:spcPts val="0"/>
              </a:spcBef>
              <a:spcAft>
                <a:spcPts val="0"/>
              </a:spcAft>
              <a:buClr>
                <a:schemeClr val="dk1"/>
              </a:buClr>
              <a:buSzPts val="1800"/>
              <a:buChar char="•"/>
            </a:pPr>
            <a:r>
              <a:rPr lang="en-US" dirty="0"/>
              <a:t>Do not perform any kind of intrusive scanning against this target</a:t>
            </a:r>
            <a:endParaRPr dirty="0"/>
          </a:p>
          <a:p>
            <a:pPr marL="628650" lvl="1" indent="-171450" algn="l" rtl="0">
              <a:spcBef>
                <a:spcPts val="0"/>
              </a:spcBef>
              <a:spcAft>
                <a:spcPts val="0"/>
              </a:spcAft>
              <a:buClr>
                <a:schemeClr val="dk1"/>
              </a:buClr>
              <a:buSzPts val="1800"/>
              <a:buChar char="•"/>
            </a:pPr>
            <a:r>
              <a:rPr lang="en-US" dirty="0"/>
              <a:t>Make sure you only target this server</a:t>
            </a:r>
            <a:endParaRPr dirty="0"/>
          </a:p>
          <a:p>
            <a:pPr marL="628650" lvl="1" indent="-171450" algn="l" rtl="0">
              <a:spcBef>
                <a:spcPts val="0"/>
              </a:spcBef>
              <a:spcAft>
                <a:spcPts val="0"/>
              </a:spcAft>
              <a:buClr>
                <a:schemeClr val="dk1"/>
              </a:buClr>
              <a:buSzPts val="1800"/>
              <a:buChar char="•"/>
            </a:pPr>
            <a:r>
              <a:rPr lang="en-US" dirty="0"/>
              <a:t>Do pay attention to detail and avoid typos</a:t>
            </a:r>
            <a:endParaRPr dirty="0"/>
          </a:p>
          <a:p>
            <a:pPr marL="628650" lvl="1" indent="-57150" algn="l" rtl="0">
              <a:spcBef>
                <a:spcPts val="0"/>
              </a:spcBef>
              <a:spcAft>
                <a:spcPts val="0"/>
              </a:spcAft>
              <a:buClr>
                <a:schemeClr val="dk1"/>
              </a:buClr>
              <a:buSzPts val="1800"/>
              <a:buNone/>
            </a:pPr>
            <a:endParaRPr dirty="0"/>
          </a:p>
          <a:p>
            <a:pPr marL="628650" lvl="1" indent="-57150" algn="l" rtl="0">
              <a:spcBef>
                <a:spcPts val="0"/>
              </a:spcBef>
              <a:spcAft>
                <a:spcPts val="0"/>
              </a:spcAft>
              <a:buClr>
                <a:schemeClr val="dk1"/>
              </a:buClr>
              <a:buSzPts val="1800"/>
              <a:buNone/>
            </a:pPr>
            <a:endParaRPr dirty="0"/>
          </a:p>
          <a:p>
            <a:pPr marL="628650" lvl="1" indent="-57150" algn="l" rtl="0">
              <a:spcBef>
                <a:spcPts val="0"/>
              </a:spcBef>
              <a:spcAft>
                <a:spcPts val="0"/>
              </a:spcAft>
              <a:buClr>
                <a:schemeClr val="dk1"/>
              </a:buClr>
              <a:buSzPts val="1800"/>
              <a:buNone/>
            </a:pPr>
            <a:endParaRPr dirty="0"/>
          </a:p>
          <a:p>
            <a:pPr marL="628650" lvl="1" indent="-57150" algn="l" rtl="0">
              <a:spcBef>
                <a:spcPts val="0"/>
              </a:spcBef>
              <a:spcAft>
                <a:spcPts val="0"/>
              </a:spcAft>
              <a:buClr>
                <a:schemeClr val="dk1"/>
              </a:buClr>
              <a:buSzPts val="1800"/>
              <a:buNone/>
            </a:pPr>
            <a:endParaRPr dirty="0"/>
          </a:p>
          <a:p>
            <a:pPr marL="628650" lvl="1" indent="-57150" algn="l" rtl="0">
              <a:spcBef>
                <a:spcPts val="0"/>
              </a:spcBef>
              <a:spcAft>
                <a:spcPts val="0"/>
              </a:spcAft>
              <a:buClr>
                <a:schemeClr val="dk1"/>
              </a:buClr>
              <a:buSzPts val="1800"/>
              <a:buNone/>
            </a:pPr>
            <a:endParaRPr dirty="0"/>
          </a:p>
          <a:p>
            <a:pPr marL="628650" lvl="1" indent="-57150" algn="l" rtl="0">
              <a:spcBef>
                <a:spcPts val="0"/>
              </a:spcBef>
              <a:spcAft>
                <a:spcPts val="0"/>
              </a:spcAft>
              <a:buClr>
                <a:schemeClr val="dk1"/>
              </a:buClr>
              <a:buSzPts val="1800"/>
              <a:buNone/>
            </a:pPr>
            <a:endParaRPr dirty="0"/>
          </a:p>
          <a:p>
            <a:pPr marL="0" lvl="0" indent="0" algn="l" rtl="0">
              <a:spcBef>
                <a:spcPts val="0"/>
              </a:spcBef>
              <a:spcAft>
                <a:spcPts val="0"/>
              </a:spcAft>
              <a:buClr>
                <a:schemeClr val="dk1"/>
              </a:buClr>
              <a:buSzPts val="1800"/>
              <a:buFont typeface="Arial"/>
              <a:buChar char="•"/>
            </a:pPr>
            <a:r>
              <a:rPr lang="en-US" sz="1800" dirty="0"/>
              <a:t>You may experiment on your own lab or internal network if you own it</a:t>
            </a:r>
            <a:endParaRPr dirty="0"/>
          </a:p>
          <a:p>
            <a:pPr marL="0" lvl="0" indent="0" algn="l" rtl="0">
              <a:spcBef>
                <a:spcPts val="0"/>
              </a:spcBef>
              <a:spcAft>
                <a:spcPts val="0"/>
              </a:spcAft>
              <a:buClr>
                <a:schemeClr val="dk1"/>
              </a:buClr>
              <a:buSzPts val="1800"/>
              <a:buFont typeface="Arial"/>
              <a:buChar char="•"/>
            </a:pPr>
            <a:r>
              <a:rPr lang="en-US" sz="1800" dirty="0"/>
              <a:t>You may </a:t>
            </a:r>
            <a:r>
              <a:rPr lang="en-US" sz="1800" b="1" dirty="0"/>
              <a:t>NOT</a:t>
            </a:r>
            <a:r>
              <a:rPr lang="en-US" sz="1800" dirty="0"/>
              <a:t> scan the network if you are on a shared or public network</a:t>
            </a:r>
            <a:endParaRPr dirty="0"/>
          </a:p>
          <a:p>
            <a:pPr marL="0" lvl="0" indent="0" algn="l" rtl="0">
              <a:spcBef>
                <a:spcPts val="0"/>
              </a:spcBef>
              <a:spcAft>
                <a:spcPts val="0"/>
              </a:spcAft>
              <a:buClr>
                <a:schemeClr val="dk1"/>
              </a:buClr>
              <a:buSzPts val="1800"/>
              <a:buFont typeface="Arial"/>
              <a:buChar char="•"/>
            </a:pPr>
            <a:r>
              <a:rPr lang="en-US" sz="1800" dirty="0"/>
              <a:t>We must have </a:t>
            </a:r>
            <a:r>
              <a:rPr lang="en-US" sz="1800" b="1" dirty="0"/>
              <a:t>explicit authorization</a:t>
            </a:r>
            <a:r>
              <a:rPr lang="en-US" sz="1800" dirty="0"/>
              <a:t> to scan</a:t>
            </a:r>
            <a:endParaRPr dirty="0"/>
          </a:p>
          <a:p>
            <a:pPr marL="0" lvl="0" indent="114300" algn="l" rtl="0">
              <a:spcBef>
                <a:spcPts val="0"/>
              </a:spcBef>
              <a:spcAft>
                <a:spcPts val="0"/>
              </a:spcAft>
              <a:buClr>
                <a:schemeClr val="dk1"/>
              </a:buClr>
              <a:buSzPts val="1800"/>
              <a:buFont typeface="Arial"/>
              <a:buNone/>
            </a:pPr>
            <a:endParaRPr sz="1800" dirty="0"/>
          </a:p>
          <a:p>
            <a:pPr marL="0" lvl="0" indent="0" algn="l" rtl="0">
              <a:spcBef>
                <a:spcPts val="0"/>
              </a:spcBef>
              <a:spcAft>
                <a:spcPts val="0"/>
              </a:spcAft>
              <a:buClr>
                <a:schemeClr val="dk1"/>
              </a:buClr>
              <a:buSzPts val="1800"/>
              <a:buFont typeface="Arial"/>
              <a:buChar char="•"/>
            </a:pPr>
            <a:r>
              <a:rPr lang="en-US" sz="1800" u="sng" dirty="0">
                <a:solidFill>
                  <a:schemeClr val="hlink"/>
                </a:solidFill>
                <a:hlinkClick r:id="rId3"/>
              </a:rPr>
              <a:t>https://nmap.org/book/legal-issues.html</a:t>
            </a:r>
            <a:endParaRPr sz="1800" dirty="0"/>
          </a:p>
          <a:p>
            <a:pPr marL="628650" lvl="1" indent="-57150" algn="l" rtl="0">
              <a:spcBef>
                <a:spcPts val="0"/>
              </a:spcBef>
              <a:spcAft>
                <a:spcPts val="0"/>
              </a:spcAft>
              <a:buClr>
                <a:schemeClr val="dk1"/>
              </a:buClr>
              <a:buSzPts val="1800"/>
              <a:buNone/>
            </a:pPr>
            <a:endParaRPr dirty="0"/>
          </a:p>
          <a:p>
            <a:pPr marL="0" lvl="0" indent="127000" algn="l" rtl="0">
              <a:spcBef>
                <a:spcPts val="0"/>
              </a:spcBef>
              <a:spcAft>
                <a:spcPts val="0"/>
              </a:spcAft>
              <a:buClr>
                <a:schemeClr val="dk1"/>
              </a:buClr>
              <a:buSzPts val="2000"/>
              <a:buFont typeface="Arial"/>
              <a:buNone/>
            </a:pPr>
            <a:endParaRPr dirty="0"/>
          </a:p>
        </p:txBody>
      </p:sp>
      <p:sp>
        <p:nvSpPr>
          <p:cNvPr id="196" name="Google Shape;196;p20"/>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Optional Scanning: Live Target scanme.nmap.org</a:t>
            </a:r>
            <a:endParaRPr/>
          </a:p>
        </p:txBody>
      </p:sp>
      <p:sp>
        <p:nvSpPr>
          <p:cNvPr id="198" name="Google Shape;198;p20"/>
          <p:cNvSpPr txBox="1"/>
          <p:nvPr/>
        </p:nvSpPr>
        <p:spPr>
          <a:xfrm>
            <a:off x="238890" y="2205847"/>
            <a:ext cx="8447910" cy="1277273"/>
          </a:xfrm>
          <a:prstGeom prst="rect">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a:solidFill>
                  <a:schemeClr val="lt1"/>
                </a:solidFill>
                <a:latin typeface="Arial"/>
                <a:ea typeface="Arial"/>
                <a:cs typeface="Arial"/>
                <a:sym typeface="Arial"/>
              </a:rPr>
              <a:t>Hello, and welcome to Scanme.Nmap.Org, a service provided by the Nmap Security Scanner Project and Insecure.Org.</a:t>
            </a:r>
            <a:endParaRPr/>
          </a:p>
          <a:p>
            <a:pPr marL="0" marR="0" lvl="0" indent="0" algn="l" rtl="0">
              <a:spcBef>
                <a:spcPts val="0"/>
              </a:spcBef>
              <a:spcAft>
                <a:spcPts val="0"/>
              </a:spcAft>
              <a:buNone/>
            </a:pPr>
            <a:r>
              <a:rPr lang="en-US" sz="1100">
                <a:solidFill>
                  <a:schemeClr val="lt1"/>
                </a:solidFill>
                <a:latin typeface="Arial"/>
                <a:ea typeface="Arial"/>
                <a:cs typeface="Arial"/>
                <a:sym typeface="Arial"/>
              </a:rPr>
              <a:t>We set up this machine to help folks learn about Nmap and also to test and make sure that their Nmap installation (or Internet connection) is working properly. You are authorized to scan this machine with Nmap or other port scanners. Try not to hammer on the server too hard. A few scans in a day is fine, but dont scan 100 times a day or use this site to test your ssh brute-force password cracking tool.</a:t>
            </a:r>
            <a:endParaRPr/>
          </a:p>
          <a:p>
            <a:pPr marL="0" marR="0" lvl="0" indent="0" algn="l" rtl="0">
              <a:spcBef>
                <a:spcPts val="0"/>
              </a:spcBef>
              <a:spcAft>
                <a:spcPts val="0"/>
              </a:spcAft>
              <a:buNone/>
            </a:pPr>
            <a:r>
              <a:rPr lang="en-US" sz="1100">
                <a:solidFill>
                  <a:schemeClr val="lt1"/>
                </a:solidFill>
                <a:latin typeface="Arial"/>
                <a:ea typeface="Arial"/>
                <a:cs typeface="Arial"/>
                <a:sym typeface="Arial"/>
              </a:rPr>
              <a:t>Thanks</a:t>
            </a:r>
            <a:br>
              <a:rPr lang="en-US" sz="1100">
                <a:solidFill>
                  <a:schemeClr val="lt1"/>
                </a:solidFill>
                <a:latin typeface="Arial"/>
                <a:ea typeface="Arial"/>
                <a:cs typeface="Arial"/>
                <a:sym typeface="Arial"/>
              </a:rPr>
            </a:br>
            <a:r>
              <a:rPr lang="en-US" sz="1100">
                <a:solidFill>
                  <a:schemeClr val="lt1"/>
                </a:solidFill>
                <a:latin typeface="Arial"/>
                <a:ea typeface="Arial"/>
                <a:cs typeface="Arial"/>
                <a:sym typeface="Arial"/>
              </a:rPr>
              <a:t>-Fyodor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18"/>
          <p:cNvPicPr preferRelativeResize="0"/>
          <p:nvPr/>
        </p:nvPicPr>
        <p:blipFill rotWithShape="1">
          <a:blip r:embed="rId3">
            <a:alphaModFix/>
          </a:blip>
          <a:srcRect r="51067"/>
          <a:stretch/>
        </p:blipFill>
        <p:spPr>
          <a:xfrm>
            <a:off x="-3175" y="-1588"/>
            <a:ext cx="4483100" cy="5157788"/>
          </a:xfrm>
          <a:prstGeom prst="rect">
            <a:avLst/>
          </a:prstGeom>
          <a:noFill/>
          <a:ln>
            <a:noFill/>
          </a:ln>
        </p:spPr>
      </p:pic>
      <p:sp>
        <p:nvSpPr>
          <p:cNvPr id="183" name="Google Shape;183;p18"/>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dirty="0" err="1">
                <a:latin typeface="Arial"/>
                <a:ea typeface="Arial"/>
                <a:cs typeface="Arial"/>
                <a:sym typeface="Arial"/>
              </a:rPr>
              <a:t>Metasploitable</a:t>
            </a:r>
            <a:endParaRPr lang="en-US" dirty="0">
              <a:latin typeface="Arial"/>
              <a:ea typeface="Arial"/>
              <a:cs typeface="Arial"/>
              <a:sym typeface="Arial"/>
            </a:endParaRPr>
          </a:p>
          <a:p>
            <a:pPr marL="0" lvl="0" indent="0" algn="l" rtl="0">
              <a:spcBef>
                <a:spcPts val="0"/>
              </a:spcBef>
              <a:spcAft>
                <a:spcPts val="0"/>
              </a:spcAft>
              <a:buNone/>
            </a:pPr>
            <a:endParaRPr sz="1400" dirty="0">
              <a:latin typeface="Arial"/>
              <a:ea typeface="Arial"/>
              <a:cs typeface="Arial"/>
              <a:sym typeface="Arial"/>
            </a:endParaRPr>
          </a:p>
        </p:txBody>
      </p:sp>
    </p:spTree>
    <p:extLst>
      <p:ext uri="{BB962C8B-B14F-4D97-AF65-F5344CB8AC3E}">
        <p14:creationId xmlns:p14="http://schemas.microsoft.com/office/powerpoint/2010/main" val="2545694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22"/>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Metasploitable</a:t>
            </a:r>
            <a:endParaRPr/>
          </a:p>
        </p:txBody>
      </p:sp>
      <p:sp>
        <p:nvSpPr>
          <p:cNvPr id="209" name="Google Shape;209;p22"/>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pPr>
            <a:r>
              <a:rPr lang="en-US" dirty="0" err="1"/>
              <a:t>Metasploitable</a:t>
            </a:r>
            <a:r>
              <a:rPr lang="en-US" dirty="0"/>
              <a:t> 2 is an Ubuntu distribution released by Rapid7</a:t>
            </a:r>
            <a:endParaRPr dirty="0"/>
          </a:p>
          <a:p>
            <a:pPr>
              <a:buClr>
                <a:schemeClr val="dk1"/>
              </a:buClr>
              <a:buSzPts val="2000"/>
            </a:pPr>
            <a:r>
              <a:rPr lang="en-US" dirty="0"/>
              <a:t>Its purpose is to be vulnerable and let us practice!</a:t>
            </a:r>
            <a:endParaRPr dirty="0"/>
          </a:p>
          <a:p>
            <a:pPr>
              <a:buClr>
                <a:schemeClr val="dk1"/>
              </a:buClr>
              <a:buSzPts val="2000"/>
            </a:pPr>
            <a:r>
              <a:rPr lang="en-US" dirty="0"/>
              <a:t>Direct Download:</a:t>
            </a:r>
            <a:endParaRPr dirty="0"/>
          </a:p>
          <a:p>
            <a:pPr lvl="1">
              <a:buClr>
                <a:schemeClr val="dk1"/>
              </a:buClr>
              <a:buSzPts val="1800"/>
            </a:pPr>
            <a:r>
              <a:rPr lang="en-US" u="sng" dirty="0">
                <a:solidFill>
                  <a:schemeClr val="hlink"/>
                </a:solidFill>
                <a:hlinkClick r:id="rId3"/>
              </a:rPr>
              <a:t>http://downloads.metasploit.com/data/metasploitable/metasploitable-linux-2.0.0.zip</a:t>
            </a:r>
            <a:endParaRPr dirty="0"/>
          </a:p>
          <a:p>
            <a:pPr lvl="1">
              <a:buClr>
                <a:schemeClr val="dk1"/>
              </a:buClr>
              <a:buSzPts val="1800"/>
            </a:pPr>
            <a:r>
              <a:rPr lang="en-US" dirty="0"/>
              <a:t>Or </a:t>
            </a:r>
            <a:r>
              <a:rPr lang="en-US" dirty="0" err="1"/>
              <a:t>sourceforge</a:t>
            </a:r>
            <a:r>
              <a:rPr lang="en-US" dirty="0"/>
              <a:t> mirrors:</a:t>
            </a:r>
            <a:endParaRPr dirty="0"/>
          </a:p>
          <a:p>
            <a:pPr lvl="1">
              <a:buClr>
                <a:schemeClr val="dk1"/>
              </a:buClr>
              <a:buSzPts val="1800"/>
            </a:pPr>
            <a:r>
              <a:rPr lang="en-US" u="sng" dirty="0">
                <a:solidFill>
                  <a:schemeClr val="hlink"/>
                </a:solidFill>
                <a:hlinkClick r:id="rId4"/>
              </a:rPr>
              <a:t>https://sourceforge.net/projects/metasploitable/</a:t>
            </a:r>
            <a:endParaRPr dirty="0"/>
          </a:p>
          <a:p>
            <a:pPr>
              <a:buClr>
                <a:schemeClr val="dk1"/>
              </a:buClr>
              <a:buSzPts val="2000"/>
            </a:pPr>
            <a:endParaRPr dirty="0"/>
          </a:p>
          <a:p>
            <a:pPr>
              <a:buClr>
                <a:schemeClr val="dk1"/>
              </a:buClr>
              <a:buSzPts val="2000"/>
            </a:pPr>
            <a:r>
              <a:rPr lang="en-US" dirty="0" err="1"/>
              <a:t>Metasploitable</a:t>
            </a:r>
            <a:r>
              <a:rPr lang="en-US" dirty="0"/>
              <a:t> has been around since 2012 and is well documented</a:t>
            </a:r>
            <a:endParaRPr dirty="0"/>
          </a:p>
          <a:p>
            <a:pPr>
              <a:buClr>
                <a:schemeClr val="dk1"/>
              </a:buClr>
              <a:buSzPts val="2000"/>
            </a:pPr>
            <a:r>
              <a:rPr lang="en-US" dirty="0"/>
              <a:t>Troubleshooting should be easy. If any issues completing anything in this lab, research first, then ask questions</a:t>
            </a:r>
            <a:endParaRPr dirty="0"/>
          </a:p>
          <a:p>
            <a:pPr>
              <a:buClr>
                <a:schemeClr val="dk1"/>
              </a:buClr>
              <a:buSzPts val="2000"/>
            </a:pPr>
            <a:endParaRPr dirty="0"/>
          </a:p>
          <a:p>
            <a:pPr marL="857250" lvl="1" indent="-285750">
              <a:buClr>
                <a:schemeClr val="dk1"/>
              </a:buClr>
              <a:buSzPts val="1800"/>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1026" name="Picture 2">
            <a:extLst>
              <a:ext uri="{FF2B5EF4-FFF2-40B4-BE49-F238E27FC236}">
                <a16:creationId xmlns:a16="http://schemas.microsoft.com/office/drawing/2014/main" id="{D2EC166B-AA2D-440A-A3BD-B9EEE71351F5}"/>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5106614" y="1942740"/>
            <a:ext cx="3673001" cy="1913021"/>
          </a:xfrm>
          <a:prstGeom prst="rect">
            <a:avLst/>
          </a:prstGeom>
          <a:noFill/>
          <a:extLst>
            <a:ext uri="{909E8E84-426E-40DD-AFC4-6F175D3DCCD1}">
              <a14:hiddenFill xmlns:a14="http://schemas.microsoft.com/office/drawing/2010/main">
                <a:solidFill>
                  <a:srgbClr val="FFFFFF"/>
                </a:solidFill>
              </a14:hiddenFill>
            </a:ext>
          </a:extLst>
        </p:spPr>
      </p:pic>
      <p:sp>
        <p:nvSpPr>
          <p:cNvPr id="217" name="Google Shape;217;p23"/>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Network Setup - VirtualBox</a:t>
            </a:r>
            <a:endParaRPr/>
          </a:p>
        </p:txBody>
      </p:sp>
      <p:sp>
        <p:nvSpPr>
          <p:cNvPr id="216" name="Google Shape;216;p23"/>
          <p:cNvSpPr txBox="1">
            <a:spLocks noGrp="1"/>
          </p:cNvSpPr>
          <p:nvPr>
            <p:ph type="body" sz="quarter" idx="12"/>
          </p:nvPr>
        </p:nvSpPr>
        <p:spPr>
          <a:prstGeom prst="rect">
            <a:avLst/>
          </a:prstGeom>
          <a:noFill/>
          <a:ln>
            <a:noFill/>
          </a:ln>
        </p:spPr>
        <p:txBody>
          <a:bodyPr spcFirstLastPara="1" wrap="square" lIns="0" tIns="0" rIns="0" bIns="0" anchor="t" anchorCtr="0">
            <a:normAutofit lnSpcReduction="10000"/>
          </a:bodyPr>
          <a:lstStyle/>
          <a:p>
            <a:pPr>
              <a:buClr>
                <a:schemeClr val="dk1"/>
              </a:buClr>
              <a:buSzPts val="2000"/>
            </a:pPr>
            <a:r>
              <a:rPr lang="en-US" dirty="0"/>
              <a:t>Part of this lab will require that we use VirtualBox since there is no version of </a:t>
            </a:r>
            <a:r>
              <a:rPr lang="en-US" dirty="0" err="1"/>
              <a:t>Metasploitable</a:t>
            </a:r>
            <a:r>
              <a:rPr lang="en-US" dirty="0"/>
              <a:t> ready and available AWS</a:t>
            </a:r>
            <a:endParaRPr dirty="0"/>
          </a:p>
          <a:p>
            <a:pPr lvl="1">
              <a:buClr>
                <a:schemeClr val="dk1"/>
              </a:buClr>
              <a:buSzPts val="1800"/>
            </a:pPr>
            <a:r>
              <a:rPr lang="en-US" dirty="0"/>
              <a:t>AWS only allows penetration testing of medium systems (you need to pay $$$) and also get explicit authorization</a:t>
            </a:r>
            <a:endParaRPr dirty="0"/>
          </a:p>
          <a:p>
            <a:pPr>
              <a:buClr>
                <a:schemeClr val="dk1"/>
              </a:buClr>
              <a:buSzPts val="2000"/>
            </a:pPr>
            <a:endParaRPr dirty="0"/>
          </a:p>
          <a:p>
            <a:pPr>
              <a:buClr>
                <a:schemeClr val="dk1"/>
              </a:buClr>
              <a:buSzPts val="2000"/>
            </a:pPr>
            <a:r>
              <a:rPr lang="en-US" dirty="0"/>
              <a:t>It should NEVER be allowed to face the open internet</a:t>
            </a:r>
            <a:endParaRPr dirty="0"/>
          </a:p>
          <a:p>
            <a:pPr lvl="1">
              <a:buClr>
                <a:schemeClr val="dk1"/>
              </a:buClr>
              <a:buSzPts val="1800"/>
            </a:pPr>
            <a:r>
              <a:rPr lang="en-US" dirty="0"/>
              <a:t>This system's purpose is to get scanned and hacked</a:t>
            </a:r>
          </a:p>
          <a:p>
            <a:pPr lvl="1">
              <a:buClr>
                <a:schemeClr val="dk1"/>
              </a:buClr>
              <a:buSzPts val="1800"/>
            </a:pPr>
            <a:r>
              <a:rPr lang="en-US" dirty="0"/>
              <a:t>Exposing to the internet will probably turn it into a bitcoin mining host within a day</a:t>
            </a:r>
            <a:endParaRPr dirty="0"/>
          </a:p>
          <a:p>
            <a:pPr lvl="1">
              <a:buClr>
                <a:schemeClr val="dk1"/>
              </a:buClr>
              <a:buSzPts val="1800"/>
            </a:pPr>
            <a:endParaRPr dirty="0"/>
          </a:p>
          <a:p>
            <a:pPr>
              <a:buClr>
                <a:schemeClr val="dk1"/>
              </a:buClr>
              <a:buSzPts val="2000"/>
            </a:pPr>
            <a:r>
              <a:rPr lang="en-US" dirty="0"/>
              <a:t>Security - We will use host-only networking</a:t>
            </a:r>
            <a:endParaRPr dirty="0"/>
          </a:p>
          <a:p>
            <a:pPr lvl="1">
              <a:buClr>
                <a:schemeClr val="dk1"/>
              </a:buClr>
              <a:buSzPts val="1800"/>
            </a:pPr>
            <a:r>
              <a:rPr lang="en-US" dirty="0"/>
              <a:t>This will allow our VMs and host to communicate internally</a:t>
            </a:r>
            <a:endParaRPr dirty="0"/>
          </a:p>
          <a:p>
            <a:pPr lvl="1">
              <a:buClr>
                <a:schemeClr val="dk1"/>
              </a:buClr>
              <a:buSzPts val="1800"/>
            </a:pPr>
            <a:r>
              <a:rPr lang="en-US" dirty="0"/>
              <a:t>This will disconnect our VMs from the internet</a:t>
            </a:r>
            <a:endParaRPr dirty="0"/>
          </a:p>
          <a:p>
            <a:pPr lvl="1">
              <a:buClr>
                <a:schemeClr val="dk1"/>
              </a:buClr>
              <a:buSzPts val="1800"/>
            </a:pPr>
            <a:r>
              <a:rPr lang="en-US" dirty="0"/>
              <a:t>Alternatively, we can whitelist IP addresses using iptables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24"/>
          <p:cNvPicPr preferRelativeResize="0"/>
          <p:nvPr/>
        </p:nvPicPr>
        <p:blipFill rotWithShape="1">
          <a:blip r:embed="rId3">
            <a:alphaModFix/>
          </a:blip>
          <a:srcRect r="51067"/>
          <a:stretch/>
        </p:blipFill>
        <p:spPr>
          <a:xfrm>
            <a:off x="-3175" y="-1588"/>
            <a:ext cx="4483100" cy="5157788"/>
          </a:xfrm>
          <a:prstGeom prst="rect">
            <a:avLst/>
          </a:prstGeom>
          <a:noFill/>
          <a:ln>
            <a:noFill/>
          </a:ln>
        </p:spPr>
      </p:pic>
      <p:sp>
        <p:nvSpPr>
          <p:cNvPr id="225" name="Google Shape;225;p24"/>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a:ea typeface="Arial"/>
                <a:cs typeface="Arial"/>
                <a:sym typeface="Arial"/>
              </a:rPr>
              <a:t>Deploying the VM</a:t>
            </a:r>
            <a:endParaRPr sz="14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25"/>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Setup</a:t>
            </a:r>
            <a:endParaRPr/>
          </a:p>
        </p:txBody>
      </p:sp>
      <p:sp>
        <p:nvSpPr>
          <p:cNvPr id="230" name="Google Shape;230;p25"/>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pPr>
            <a:r>
              <a:rPr lang="en-US" dirty="0"/>
              <a:t>You are to deploy the image to your local machine</a:t>
            </a:r>
            <a:endParaRPr dirty="0"/>
          </a:p>
          <a:p>
            <a:pPr lvl="1">
              <a:buClr>
                <a:schemeClr val="dk1"/>
              </a:buClr>
              <a:buSzPts val="1800"/>
            </a:pPr>
            <a:r>
              <a:rPr lang="en-US" dirty="0"/>
              <a:t>You will need to configure VirtualBox, VMware, etc.</a:t>
            </a:r>
            <a:endParaRPr dirty="0"/>
          </a:p>
          <a:p>
            <a:pPr marL="1200150" lvl="2" indent="-285750">
              <a:buClr>
                <a:schemeClr val="dk1"/>
              </a:buClr>
              <a:buSzPts val="1600"/>
            </a:pPr>
            <a:r>
              <a:rPr lang="en-US" dirty="0"/>
              <a:t>Your host-only interface needs to be setup so you are on the same network</a:t>
            </a:r>
            <a:endParaRPr dirty="0"/>
          </a:p>
          <a:p>
            <a:pPr lvl="1">
              <a:buClr>
                <a:schemeClr val="dk1"/>
              </a:buClr>
              <a:buSzPts val="1800"/>
            </a:pPr>
            <a:r>
              <a:rPr lang="en-US" u="sng" dirty="0"/>
              <a:t>Do not expose this VM to the internet or an untrusted network - it's vulnerable</a:t>
            </a:r>
            <a:endParaRPr dirty="0"/>
          </a:p>
          <a:p>
            <a:pPr>
              <a:buClr>
                <a:schemeClr val="dk1"/>
              </a:buClr>
              <a:buSzPts val="2000"/>
            </a:pPr>
            <a:endParaRPr dirty="0"/>
          </a:p>
          <a:p>
            <a:pPr>
              <a:buClr>
                <a:schemeClr val="dk1"/>
              </a:buClr>
              <a:buSzPts val="2000"/>
            </a:pPr>
            <a:r>
              <a:rPr lang="en-US" dirty="0"/>
              <a:t>The next few slides we will:</a:t>
            </a:r>
            <a:endParaRPr dirty="0"/>
          </a:p>
          <a:p>
            <a:pPr marL="628650" lvl="1" indent="-342900">
              <a:buClr>
                <a:schemeClr val="dk1"/>
              </a:buClr>
              <a:buSzPts val="1800"/>
              <a:buFont typeface="+mj-lt"/>
              <a:buAutoNum type="arabicPeriod"/>
            </a:pPr>
            <a:r>
              <a:rPr lang="en-US" dirty="0"/>
              <a:t>Deploy VM</a:t>
            </a:r>
            <a:endParaRPr dirty="0"/>
          </a:p>
          <a:p>
            <a:pPr marL="628650" lvl="1" indent="-342900">
              <a:buClr>
                <a:schemeClr val="dk1"/>
              </a:buClr>
              <a:buSzPts val="1800"/>
              <a:buFont typeface="+mj-lt"/>
              <a:buAutoNum type="arabicPeriod"/>
            </a:pPr>
            <a:r>
              <a:rPr lang="en-US" dirty="0"/>
              <a:t>Set up host-only networking</a:t>
            </a:r>
            <a:endParaRPr dirty="0"/>
          </a:p>
          <a:p>
            <a:pPr marL="628650" lvl="1" indent="-342900">
              <a:buClr>
                <a:schemeClr val="dk1"/>
              </a:buClr>
              <a:buSzPts val="1800"/>
              <a:buFont typeface="+mj-lt"/>
              <a:buAutoNum type="arabicPeriod"/>
            </a:pPr>
            <a:r>
              <a:rPr lang="en-US" dirty="0"/>
              <a:t>Configure Kali and the VM</a:t>
            </a:r>
            <a:endParaRPr dirty="0"/>
          </a:p>
        </p:txBody>
      </p:sp>
      <p:pic>
        <p:nvPicPr>
          <p:cNvPr id="233" name="Google Shape;233;p25" descr="Computer"/>
          <p:cNvPicPr preferRelativeResize="0"/>
          <p:nvPr/>
        </p:nvPicPr>
        <p:blipFill rotWithShape="1">
          <a:blip r:embed="rId3">
            <a:alphaModFix/>
          </a:blip>
          <a:srcRect l="67076" t="18463" b="18150"/>
          <a:stretch/>
        </p:blipFill>
        <p:spPr>
          <a:xfrm>
            <a:off x="7250421" y="3608451"/>
            <a:ext cx="603572" cy="1162050"/>
          </a:xfrm>
          <a:prstGeom prst="rect">
            <a:avLst/>
          </a:prstGeom>
          <a:noFill/>
          <a:ln>
            <a:noFill/>
          </a:ln>
        </p:spPr>
      </p:pic>
      <p:sp>
        <p:nvSpPr>
          <p:cNvPr id="234" name="Google Shape;234;p25"/>
          <p:cNvSpPr txBox="1"/>
          <p:nvPr/>
        </p:nvSpPr>
        <p:spPr>
          <a:xfrm>
            <a:off x="6647401" y="3337052"/>
            <a:ext cx="161935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Metasploitable2</a:t>
            </a:r>
            <a:endParaRPr/>
          </a:p>
        </p:txBody>
      </p:sp>
      <p:grpSp>
        <p:nvGrpSpPr>
          <p:cNvPr id="235" name="Google Shape;235;p25"/>
          <p:cNvGrpSpPr/>
          <p:nvPr/>
        </p:nvGrpSpPr>
        <p:grpSpPr>
          <a:xfrm>
            <a:off x="804755" y="3655630"/>
            <a:ext cx="1101805" cy="1101805"/>
            <a:chOff x="817018" y="3700124"/>
            <a:chExt cx="1101805" cy="1101805"/>
          </a:xfrm>
        </p:grpSpPr>
        <p:pic>
          <p:nvPicPr>
            <p:cNvPr id="236" name="Google Shape;236;p25" descr="Laptop"/>
            <p:cNvPicPr preferRelativeResize="0"/>
            <p:nvPr/>
          </p:nvPicPr>
          <p:blipFill rotWithShape="1">
            <a:blip r:embed="rId4">
              <a:alphaModFix/>
            </a:blip>
            <a:srcRect/>
            <a:stretch/>
          </p:blipFill>
          <p:spPr>
            <a:xfrm>
              <a:off x="817018" y="3700124"/>
              <a:ext cx="1101805" cy="1101805"/>
            </a:xfrm>
            <a:prstGeom prst="rect">
              <a:avLst/>
            </a:prstGeom>
            <a:noFill/>
            <a:ln>
              <a:noFill/>
            </a:ln>
          </p:spPr>
        </p:pic>
        <p:pic>
          <p:nvPicPr>
            <p:cNvPr id="237" name="Google Shape;237;p25" descr="&lt;strong&gt;Skull&lt;/strong&gt; and Crossbones"/>
            <p:cNvPicPr preferRelativeResize="0"/>
            <p:nvPr/>
          </p:nvPicPr>
          <p:blipFill rotWithShape="1">
            <a:blip r:embed="rId5">
              <a:alphaModFix/>
            </a:blip>
            <a:srcRect/>
            <a:stretch/>
          </p:blipFill>
          <p:spPr>
            <a:xfrm>
              <a:off x="1218777" y="4053696"/>
              <a:ext cx="348720" cy="298300"/>
            </a:xfrm>
            <a:prstGeom prst="rect">
              <a:avLst/>
            </a:prstGeom>
            <a:noFill/>
            <a:ln>
              <a:noFill/>
            </a:ln>
          </p:spPr>
        </p:pic>
      </p:grpSp>
      <p:cxnSp>
        <p:nvCxnSpPr>
          <p:cNvPr id="238" name="Google Shape;238;p25"/>
          <p:cNvCxnSpPr/>
          <p:nvPr/>
        </p:nvCxnSpPr>
        <p:spPr>
          <a:xfrm>
            <a:off x="1746237" y="4216813"/>
            <a:ext cx="5504184" cy="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1"/>
              </a:srgbClr>
            </a:outerShdw>
          </a:effectLst>
        </p:spPr>
      </p:cxnSp>
      <p:sp>
        <p:nvSpPr>
          <p:cNvPr id="239" name="Google Shape;239;p25"/>
          <p:cNvSpPr txBox="1"/>
          <p:nvPr/>
        </p:nvSpPr>
        <p:spPr>
          <a:xfrm>
            <a:off x="6136004" y="3912274"/>
            <a:ext cx="102944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10.10.0.20</a:t>
            </a:r>
            <a:endParaRPr/>
          </a:p>
        </p:txBody>
      </p:sp>
      <p:sp>
        <p:nvSpPr>
          <p:cNvPr id="240" name="Google Shape;240;p25"/>
          <p:cNvSpPr txBox="1"/>
          <p:nvPr/>
        </p:nvSpPr>
        <p:spPr>
          <a:xfrm>
            <a:off x="1956993" y="4285811"/>
            <a:ext cx="1467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10.10.0.0/24</a:t>
            </a:r>
            <a:endParaRPr/>
          </a:p>
        </p:txBody>
      </p:sp>
      <p:sp>
        <p:nvSpPr>
          <p:cNvPr id="241" name="Google Shape;241;p25"/>
          <p:cNvSpPr txBox="1"/>
          <p:nvPr/>
        </p:nvSpPr>
        <p:spPr>
          <a:xfrm>
            <a:off x="1666225" y="3923471"/>
            <a:ext cx="90120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10.10.0.*</a:t>
            </a:r>
            <a:endParaRPr/>
          </a:p>
        </p:txBody>
      </p:sp>
      <p:sp>
        <p:nvSpPr>
          <p:cNvPr id="242" name="Google Shape;242;p25"/>
          <p:cNvSpPr txBox="1"/>
          <p:nvPr/>
        </p:nvSpPr>
        <p:spPr>
          <a:xfrm>
            <a:off x="1048736" y="3539427"/>
            <a:ext cx="90825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You</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6"/>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Network</a:t>
            </a:r>
            <a:endParaRPr/>
          </a:p>
        </p:txBody>
      </p:sp>
      <p:sp>
        <p:nvSpPr>
          <p:cNvPr id="247" name="Google Shape;247;p26"/>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pPr>
            <a:r>
              <a:rPr lang="en-US" dirty="0"/>
              <a:t>How you set up networking is </a:t>
            </a:r>
            <a:r>
              <a:rPr lang="en-US" b="1" dirty="0"/>
              <a:t>up to you</a:t>
            </a:r>
            <a:r>
              <a:rPr lang="en-US" dirty="0"/>
              <a:t> but remember that this VM is very insecure!</a:t>
            </a:r>
            <a:endParaRPr dirty="0"/>
          </a:p>
          <a:p>
            <a:pPr>
              <a:buClr>
                <a:schemeClr val="dk1"/>
              </a:buClr>
              <a:buSzPts val="2000"/>
            </a:pPr>
            <a:endParaRPr dirty="0"/>
          </a:p>
          <a:p>
            <a:pPr>
              <a:buClr>
                <a:schemeClr val="dk1"/>
              </a:buClr>
              <a:buSzPts val="2000"/>
            </a:pPr>
            <a:r>
              <a:rPr lang="en-US" dirty="0"/>
              <a:t>If you are in your own private network behind a NAT gateway (like a router), it may be safe to just set it up on your own local network in bridged mode</a:t>
            </a:r>
            <a:endParaRPr dirty="0"/>
          </a:p>
          <a:p>
            <a:pPr>
              <a:buClr>
                <a:schemeClr val="dk1"/>
              </a:buClr>
              <a:buSzPts val="2000"/>
            </a:pPr>
            <a:endParaRPr dirty="0"/>
          </a:p>
          <a:p>
            <a:pPr>
              <a:buClr>
                <a:schemeClr val="dk1"/>
              </a:buClr>
              <a:buSzPts val="2000"/>
            </a:pPr>
            <a:r>
              <a:rPr lang="en-US" dirty="0"/>
              <a:t>It doesn't matter </a:t>
            </a:r>
            <a:r>
              <a:rPr lang="en-US" i="1" dirty="0"/>
              <a:t>how </a:t>
            </a:r>
            <a:r>
              <a:rPr lang="en-US" dirty="0"/>
              <a:t>you set it up, just as long as the VMs can communicate on the same subnet</a:t>
            </a:r>
            <a:endParaRPr dirty="0"/>
          </a:p>
          <a:p>
            <a:pPr>
              <a:buClr>
                <a:schemeClr val="dk1"/>
              </a:buClr>
              <a:buSzPts val="2000"/>
            </a:pPr>
            <a:endParaRPr dirty="0"/>
          </a:p>
          <a:p>
            <a:pPr>
              <a:buClr>
                <a:schemeClr val="dk1"/>
              </a:buClr>
              <a:buSzPts val="2000"/>
            </a:pPr>
            <a:r>
              <a:rPr lang="en-US" dirty="0"/>
              <a:t>The following slides will walk through how to set it up in the most secure state: Host-Only</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Google Shape;255;p27"/>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Metasploitable</a:t>
            </a:r>
            <a:endParaRPr/>
          </a:p>
        </p:txBody>
      </p:sp>
      <p:sp>
        <p:nvSpPr>
          <p:cNvPr id="254" name="Google Shape;254;p27"/>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1600"/>
            </a:pPr>
            <a:r>
              <a:rPr lang="en-US" sz="1600" dirty="0"/>
              <a:t>Download and Unzip metasploitable-linux-2.0.0.zip</a:t>
            </a:r>
            <a:endParaRPr dirty="0"/>
          </a:p>
          <a:p>
            <a:pPr marL="831850" lvl="1" indent="-285750">
              <a:buClr>
                <a:schemeClr val="dk1"/>
              </a:buClr>
              <a:buSzPts val="1400"/>
            </a:pPr>
            <a:endParaRPr sz="1400" dirty="0"/>
          </a:p>
          <a:p>
            <a:pPr>
              <a:buClr>
                <a:schemeClr val="dk1"/>
              </a:buClr>
              <a:buSzPts val="1600"/>
            </a:pPr>
            <a:r>
              <a:rPr lang="en-US" sz="1600" dirty="0"/>
              <a:t>Instructions for deploying in </a:t>
            </a:r>
            <a:r>
              <a:rPr lang="en-US" sz="1600" dirty="0" err="1"/>
              <a:t>Virtualbox</a:t>
            </a:r>
            <a:r>
              <a:rPr lang="en-US" sz="1600" dirty="0"/>
              <a:t>:</a:t>
            </a:r>
            <a:endParaRPr dirty="0"/>
          </a:p>
          <a:p>
            <a:pPr lvl="1">
              <a:buClr>
                <a:schemeClr val="dk1"/>
              </a:buClr>
              <a:buSzPts val="1400"/>
            </a:pPr>
            <a:r>
              <a:rPr lang="en-US" sz="1400" dirty="0"/>
              <a:t>Open VirtualBox</a:t>
            </a:r>
            <a:endParaRPr sz="1400" dirty="0"/>
          </a:p>
          <a:p>
            <a:pPr lvl="1">
              <a:buClr>
                <a:schemeClr val="dk1"/>
              </a:buClr>
              <a:buSzPts val="1400"/>
            </a:pPr>
            <a:r>
              <a:rPr lang="en-US" sz="1400" dirty="0"/>
              <a:t>Machine-&gt;New... (</a:t>
            </a:r>
            <a:r>
              <a:rPr lang="en-US" sz="1400" dirty="0" err="1"/>
              <a:t>Ctrl+N</a:t>
            </a:r>
            <a:r>
              <a:rPr lang="en-US" sz="1400" dirty="0"/>
              <a:t>)</a:t>
            </a:r>
            <a:endParaRPr dirty="0"/>
          </a:p>
          <a:p>
            <a:pPr marL="1085850" lvl="2" indent="-171450">
              <a:buClr>
                <a:schemeClr val="dk1"/>
              </a:buClr>
              <a:buSzPts val="1200"/>
            </a:pPr>
            <a:r>
              <a:rPr lang="en-US" sz="1200" dirty="0"/>
              <a:t>Name:	</a:t>
            </a:r>
            <a:r>
              <a:rPr lang="en-US" sz="1200" dirty="0" err="1"/>
              <a:t>Metasploitable</a:t>
            </a:r>
            <a:endParaRPr dirty="0"/>
          </a:p>
          <a:p>
            <a:pPr marL="1085850" lvl="2" indent="-171450">
              <a:buClr>
                <a:schemeClr val="dk1"/>
              </a:buClr>
              <a:buSzPts val="1200"/>
            </a:pPr>
            <a:r>
              <a:rPr lang="en-US" sz="1200" dirty="0"/>
              <a:t>Type:	Linux</a:t>
            </a:r>
            <a:endParaRPr dirty="0"/>
          </a:p>
          <a:p>
            <a:pPr marL="1085850" lvl="2" indent="-171450">
              <a:buClr>
                <a:schemeClr val="dk1"/>
              </a:buClr>
              <a:buSzPts val="1200"/>
            </a:pPr>
            <a:r>
              <a:rPr lang="en-US" sz="1200" dirty="0"/>
              <a:t>Version:	Ubuntu 32-bit</a:t>
            </a:r>
            <a:endParaRPr dirty="0"/>
          </a:p>
          <a:p>
            <a:pPr marL="1085850" lvl="2" indent="-171450">
              <a:buClr>
                <a:schemeClr val="dk1"/>
              </a:buClr>
              <a:buSzPts val="1200"/>
            </a:pPr>
            <a:r>
              <a:rPr lang="en-US" sz="1200" dirty="0"/>
              <a:t>Default RAM</a:t>
            </a:r>
            <a:endParaRPr dirty="0"/>
          </a:p>
          <a:p>
            <a:pPr marL="1085850" lvl="2" indent="-171450">
              <a:buClr>
                <a:schemeClr val="dk1"/>
              </a:buClr>
              <a:buSzPts val="1200"/>
            </a:pPr>
            <a:r>
              <a:rPr lang="en-US" sz="1200" dirty="0"/>
              <a:t>Use existing virtual hard disk -&gt; </a:t>
            </a:r>
            <a:r>
              <a:rPr lang="en-US" sz="1200" dirty="0" err="1"/>
              <a:t>Metasploitable.vmdk</a:t>
            </a:r>
            <a:endParaRPr sz="1200" dirty="0"/>
          </a:p>
          <a:p>
            <a:pPr marL="1543050" lvl="3" indent="-171450">
              <a:buClr>
                <a:schemeClr val="dk1"/>
              </a:buClr>
              <a:buSzPts val="1000"/>
            </a:pPr>
            <a:r>
              <a:rPr lang="en-US" sz="1000" dirty="0"/>
              <a:t>You will need to manually add it</a:t>
            </a:r>
            <a:endParaRPr dirty="0"/>
          </a:p>
          <a:p>
            <a:pPr lvl="1">
              <a:buClr>
                <a:schemeClr val="dk1"/>
              </a:buClr>
              <a:buSzPts val="1400"/>
            </a:pPr>
            <a:r>
              <a:rPr lang="en-US" sz="1400" dirty="0"/>
              <a:t>Start VM</a:t>
            </a:r>
            <a:endParaRPr dirty="0"/>
          </a:p>
          <a:p>
            <a:pPr lvl="1">
              <a:buClr>
                <a:schemeClr val="dk1"/>
              </a:buClr>
              <a:buSzPts val="1400"/>
            </a:pPr>
            <a:r>
              <a:rPr lang="en-US" sz="1400" dirty="0"/>
              <a:t>Username and password are both '</a:t>
            </a:r>
            <a:r>
              <a:rPr lang="en-US" sz="1400" b="1" dirty="0" err="1"/>
              <a:t>msfconsole</a:t>
            </a:r>
            <a:r>
              <a:rPr lang="en-US" sz="1400" b="1" dirty="0"/>
              <a:t>'</a:t>
            </a:r>
            <a:endParaRPr dirty="0"/>
          </a:p>
          <a:p>
            <a:pPr>
              <a:buClr>
                <a:schemeClr val="dk1"/>
              </a:buClr>
              <a:buSzPts val="1600"/>
            </a:pPr>
            <a:endParaRPr sz="1600" dirty="0"/>
          </a:p>
          <a:p>
            <a:pPr>
              <a:buClr>
                <a:schemeClr val="dk1"/>
              </a:buClr>
              <a:buSzPts val="1600"/>
            </a:pPr>
            <a:r>
              <a:rPr lang="en-US" sz="1600" dirty="0"/>
              <a:t>Stuck with keyboard-only input on a small screen</a:t>
            </a:r>
            <a:endParaRPr dirty="0"/>
          </a:p>
          <a:p>
            <a:pPr>
              <a:buClr>
                <a:schemeClr val="dk1"/>
              </a:buClr>
              <a:buSzPts val="1600"/>
            </a:pPr>
            <a:r>
              <a:rPr lang="en-US" sz="1600" dirty="0"/>
              <a:t>You can SSH into it on a GUI for a more friendly interface if required</a:t>
            </a:r>
            <a:endParaRPr dirty="0"/>
          </a:p>
          <a:p>
            <a:pPr marL="0" lvl="0" indent="101600" algn="l" rtl="0">
              <a:spcBef>
                <a:spcPts val="0"/>
              </a:spcBef>
              <a:spcAft>
                <a:spcPts val="0"/>
              </a:spcAft>
              <a:buClr>
                <a:schemeClr val="dk1"/>
              </a:buClr>
              <a:buSzPts val="1600"/>
              <a:buFont typeface="Arial"/>
              <a:buNone/>
            </a:pPr>
            <a:endParaRPr sz="1600" dirty="0"/>
          </a:p>
        </p:txBody>
      </p:sp>
      <p:pic>
        <p:nvPicPr>
          <p:cNvPr id="257" name="Google Shape;257;p27"/>
          <p:cNvPicPr preferRelativeResize="0"/>
          <p:nvPr/>
        </p:nvPicPr>
        <p:blipFill rotWithShape="1">
          <a:blip r:embed="rId3">
            <a:alphaModFix/>
          </a:blip>
          <a:srcRect/>
          <a:stretch/>
        </p:blipFill>
        <p:spPr>
          <a:xfrm>
            <a:off x="5969726" y="840719"/>
            <a:ext cx="2503712" cy="206420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258" name="Google Shape;258;p27"/>
          <p:cNvPicPr preferRelativeResize="0"/>
          <p:nvPr/>
        </p:nvPicPr>
        <p:blipFill rotWithShape="1">
          <a:blip r:embed="rId4">
            <a:alphaModFix/>
          </a:blip>
          <a:srcRect/>
          <a:stretch/>
        </p:blipFill>
        <p:spPr>
          <a:xfrm>
            <a:off x="4905103" y="3149126"/>
            <a:ext cx="4012350" cy="161387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cxnSp>
        <p:nvCxnSpPr>
          <p:cNvPr id="259" name="Google Shape;259;p27"/>
          <p:cNvCxnSpPr>
            <a:cxnSpLocks/>
          </p:cNvCxnSpPr>
          <p:nvPr/>
        </p:nvCxnSpPr>
        <p:spPr>
          <a:xfrm>
            <a:off x="3657600" y="3052583"/>
            <a:ext cx="1352006" cy="382948"/>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7647"/>
              </a:srgbClr>
            </a:outerShdw>
          </a:effectLst>
        </p:spPr>
      </p:cxnSp>
      <p:pic>
        <p:nvPicPr>
          <p:cNvPr id="260" name="Google Shape;260;p27"/>
          <p:cNvPicPr preferRelativeResize="0"/>
          <p:nvPr/>
        </p:nvPicPr>
        <p:blipFill rotWithShape="1">
          <a:blip r:embed="rId5">
            <a:alphaModFix/>
          </a:blip>
          <a:srcRect/>
          <a:stretch/>
        </p:blipFill>
        <p:spPr>
          <a:xfrm>
            <a:off x="7034348" y="3345637"/>
            <a:ext cx="1961533" cy="161954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28"/>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Networking</a:t>
            </a:r>
            <a:endParaRPr/>
          </a:p>
        </p:txBody>
      </p:sp>
      <p:sp>
        <p:nvSpPr>
          <p:cNvPr id="265" name="Google Shape;265;p28"/>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a:t>We will use host-only networking</a:t>
            </a:r>
            <a:endParaRPr/>
          </a:p>
          <a:p>
            <a:pPr marL="628650" lvl="1" indent="-171450" algn="l" rtl="0">
              <a:spcBef>
                <a:spcPts val="0"/>
              </a:spcBef>
              <a:spcAft>
                <a:spcPts val="0"/>
              </a:spcAft>
              <a:buClr>
                <a:schemeClr val="dk1"/>
              </a:buClr>
              <a:buSzPts val="1800"/>
              <a:buChar char="•"/>
            </a:pPr>
            <a:r>
              <a:rPr lang="en-US"/>
              <a:t>This way, no accidents :)</a:t>
            </a:r>
            <a:endParaRPr/>
          </a:p>
          <a:p>
            <a:pPr marL="628650" lvl="1" indent="-57150" algn="l" rtl="0">
              <a:spcBef>
                <a:spcPts val="0"/>
              </a:spcBef>
              <a:spcAft>
                <a:spcPts val="0"/>
              </a:spcAft>
              <a:buClr>
                <a:schemeClr val="dk1"/>
              </a:buClr>
              <a:buSzPts val="1800"/>
              <a:buNone/>
            </a:pPr>
            <a:endParaRPr/>
          </a:p>
          <a:p>
            <a:pPr marL="0" lvl="0" indent="0" algn="l" rtl="0">
              <a:spcBef>
                <a:spcPts val="0"/>
              </a:spcBef>
              <a:spcAft>
                <a:spcPts val="0"/>
              </a:spcAft>
              <a:buClr>
                <a:schemeClr val="dk1"/>
              </a:buClr>
              <a:buSzPts val="2000"/>
              <a:buFont typeface="Arial"/>
              <a:buChar char="•"/>
            </a:pPr>
            <a:r>
              <a:rPr lang="en-US"/>
              <a:t>Go to Settings</a:t>
            </a:r>
            <a:endParaRPr/>
          </a:p>
          <a:p>
            <a:pPr marL="0" lvl="0" indent="127000" algn="l" rtl="0">
              <a:spcBef>
                <a:spcPts val="0"/>
              </a:spcBef>
              <a:spcAft>
                <a:spcPts val="0"/>
              </a:spcAft>
              <a:buClr>
                <a:schemeClr val="dk1"/>
              </a:buClr>
              <a:buSzPts val="2000"/>
              <a:buFont typeface="Arial"/>
              <a:buNone/>
            </a:pPr>
            <a:endParaRPr/>
          </a:p>
          <a:p>
            <a:pPr marL="0" lvl="0" indent="0" algn="l" rtl="0">
              <a:spcBef>
                <a:spcPts val="0"/>
              </a:spcBef>
              <a:spcAft>
                <a:spcPts val="0"/>
              </a:spcAft>
              <a:buClr>
                <a:schemeClr val="dk1"/>
              </a:buClr>
              <a:buSzPts val="2000"/>
              <a:buFont typeface="Arial"/>
              <a:buChar char="•"/>
            </a:pPr>
            <a:r>
              <a:rPr lang="en-US"/>
              <a:t>Network</a:t>
            </a:r>
            <a:endParaRPr/>
          </a:p>
          <a:p>
            <a:pPr marL="0" lvl="0" indent="127000" algn="l" rtl="0">
              <a:spcBef>
                <a:spcPts val="0"/>
              </a:spcBef>
              <a:spcAft>
                <a:spcPts val="0"/>
              </a:spcAft>
              <a:buClr>
                <a:schemeClr val="dk1"/>
              </a:buClr>
              <a:buSzPts val="2000"/>
              <a:buFont typeface="Arial"/>
              <a:buNone/>
            </a:pPr>
            <a:endParaRPr/>
          </a:p>
          <a:p>
            <a:pPr marL="0" lvl="0" indent="0" algn="l" rtl="0">
              <a:spcBef>
                <a:spcPts val="0"/>
              </a:spcBef>
              <a:spcAft>
                <a:spcPts val="0"/>
              </a:spcAft>
              <a:buClr>
                <a:schemeClr val="dk1"/>
              </a:buClr>
              <a:buSzPts val="2000"/>
              <a:buFont typeface="Arial"/>
              <a:buChar char="•"/>
            </a:pPr>
            <a:r>
              <a:rPr lang="en-US"/>
              <a:t>Select Host-only Adapter</a:t>
            </a:r>
            <a:endParaRPr/>
          </a:p>
          <a:p>
            <a:pPr marL="0" lvl="0" indent="127000" algn="l" rtl="0">
              <a:spcBef>
                <a:spcPts val="0"/>
              </a:spcBef>
              <a:spcAft>
                <a:spcPts val="0"/>
              </a:spcAft>
              <a:buClr>
                <a:schemeClr val="dk1"/>
              </a:buClr>
              <a:buSzPts val="2000"/>
              <a:buFont typeface="Arial"/>
              <a:buNone/>
            </a:pPr>
            <a:endParaRPr/>
          </a:p>
          <a:p>
            <a:pPr marL="0" lvl="0" indent="127000" algn="l" rtl="0">
              <a:spcBef>
                <a:spcPts val="0"/>
              </a:spcBef>
              <a:spcAft>
                <a:spcPts val="0"/>
              </a:spcAft>
              <a:buClr>
                <a:schemeClr val="dk1"/>
              </a:buClr>
              <a:buSzPts val="2000"/>
              <a:buFont typeface="Arial"/>
              <a:buNone/>
            </a:pPr>
            <a:endParaRPr/>
          </a:p>
          <a:p>
            <a:pPr marL="0" lvl="0" indent="0" algn="l" rtl="0">
              <a:spcBef>
                <a:spcPts val="0"/>
              </a:spcBef>
              <a:spcAft>
                <a:spcPts val="0"/>
              </a:spcAft>
              <a:buClr>
                <a:srgbClr val="FF0000"/>
              </a:buClr>
              <a:buSzPts val="2000"/>
              <a:buFont typeface="Arial"/>
              <a:buChar char="•"/>
            </a:pPr>
            <a:r>
              <a:rPr lang="en-US" b="1">
                <a:solidFill>
                  <a:srgbClr val="FF0000"/>
                </a:solidFill>
              </a:rPr>
              <a:t>You will need to do the same</a:t>
            </a:r>
            <a:br>
              <a:rPr lang="en-US" b="1">
                <a:solidFill>
                  <a:srgbClr val="FF0000"/>
                </a:solidFill>
              </a:rPr>
            </a:br>
            <a:r>
              <a:rPr lang="en-US" b="1">
                <a:solidFill>
                  <a:srgbClr val="FF0000"/>
                </a:solidFill>
              </a:rPr>
              <a:t>for your Kali VM</a:t>
            </a:r>
            <a:endParaRPr>
              <a:solidFill>
                <a:srgbClr val="FF0000"/>
              </a:solidFill>
            </a:endParaRPr>
          </a:p>
          <a:p>
            <a:pPr marL="0" lvl="0" indent="127000" algn="l" rtl="0">
              <a:spcBef>
                <a:spcPts val="0"/>
              </a:spcBef>
              <a:spcAft>
                <a:spcPts val="0"/>
              </a:spcAft>
              <a:buClr>
                <a:schemeClr val="dk1"/>
              </a:buClr>
              <a:buSzPts val="2000"/>
              <a:buFont typeface="Arial"/>
              <a:buNone/>
            </a:pPr>
            <a:endParaRPr/>
          </a:p>
        </p:txBody>
      </p:sp>
      <p:pic>
        <p:nvPicPr>
          <p:cNvPr id="268" name="Google Shape;268;p28"/>
          <p:cNvPicPr preferRelativeResize="0"/>
          <p:nvPr/>
        </p:nvPicPr>
        <p:blipFill rotWithShape="1">
          <a:blip r:embed="rId3">
            <a:alphaModFix/>
          </a:blip>
          <a:srcRect/>
          <a:stretch/>
        </p:blipFill>
        <p:spPr>
          <a:xfrm>
            <a:off x="4829250" y="1522910"/>
            <a:ext cx="4088203" cy="335388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cxnSp>
        <p:nvCxnSpPr>
          <p:cNvPr id="269" name="Google Shape;269;p28"/>
          <p:cNvCxnSpPr/>
          <p:nvPr/>
        </p:nvCxnSpPr>
        <p:spPr>
          <a:xfrm rot="10800000" flipH="1">
            <a:off x="2259874" y="1776549"/>
            <a:ext cx="2867297" cy="143691"/>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70" name="Google Shape;270;p28"/>
          <p:cNvCxnSpPr/>
          <p:nvPr/>
        </p:nvCxnSpPr>
        <p:spPr>
          <a:xfrm>
            <a:off x="1613263" y="2571750"/>
            <a:ext cx="4846320" cy="465364"/>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71" name="Google Shape;271;p28"/>
          <p:cNvCxnSpPr/>
          <p:nvPr/>
        </p:nvCxnSpPr>
        <p:spPr>
          <a:xfrm rot="10800000" flipH="1">
            <a:off x="3494314" y="2775085"/>
            <a:ext cx="4219303" cy="424769"/>
          </a:xfrm>
          <a:prstGeom prst="straightConnector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29"/>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Networking</a:t>
            </a:r>
            <a:endParaRPr/>
          </a:p>
        </p:txBody>
      </p:sp>
      <p:sp>
        <p:nvSpPr>
          <p:cNvPr id="276" name="Google Shape;276;p29"/>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pPr>
            <a:r>
              <a:rPr lang="en-US" dirty="0"/>
              <a:t>Start the </a:t>
            </a:r>
            <a:r>
              <a:rPr lang="en-US" dirty="0" err="1"/>
              <a:t>Metasploitable</a:t>
            </a:r>
            <a:r>
              <a:rPr lang="en-US" dirty="0"/>
              <a:t> VM and Kali</a:t>
            </a:r>
            <a:endParaRPr dirty="0"/>
          </a:p>
          <a:p>
            <a:pPr>
              <a:buClr>
                <a:schemeClr val="dk1"/>
              </a:buClr>
              <a:buSzPts val="2000"/>
            </a:pPr>
            <a:endParaRPr dirty="0"/>
          </a:p>
          <a:p>
            <a:pPr>
              <a:buClr>
                <a:schemeClr val="dk1"/>
              </a:buClr>
              <a:buSzPts val="2000"/>
            </a:pPr>
            <a:r>
              <a:rPr lang="en-US" dirty="0"/>
              <a:t>Once they are both on, you will need to set IPs on the same subnet so they can communicate</a:t>
            </a:r>
            <a:endParaRPr dirty="0"/>
          </a:p>
          <a:p>
            <a:pPr>
              <a:buClr>
                <a:schemeClr val="dk1"/>
              </a:buClr>
              <a:buSzPts val="2000"/>
            </a:pPr>
            <a:endParaRPr dirty="0"/>
          </a:p>
          <a:p>
            <a:pPr>
              <a:buClr>
                <a:schemeClr val="dk1"/>
              </a:buClr>
              <a:buSzPts val="2000"/>
            </a:pPr>
            <a:r>
              <a:rPr lang="en-US" dirty="0"/>
              <a:t>You can use a different network address for your host-only network</a:t>
            </a:r>
            <a:endParaRPr dirty="0"/>
          </a:p>
          <a:p>
            <a:pPr>
              <a:buClr>
                <a:schemeClr val="dk1"/>
              </a:buClr>
              <a:buSzPts val="2000"/>
            </a:pPr>
            <a:endParaRPr dirty="0"/>
          </a:p>
          <a:p>
            <a:pPr>
              <a:buClr>
                <a:schemeClr val="dk1"/>
              </a:buClr>
              <a:buSzPts val="2000"/>
            </a:pPr>
            <a:r>
              <a:rPr lang="en-US" dirty="0"/>
              <a:t>All the examples in this lab will assuming you are using 10.10.0.0/24</a:t>
            </a:r>
            <a:endParaRPr dirty="0"/>
          </a:p>
          <a:p>
            <a:pPr>
              <a:buClr>
                <a:schemeClr val="dk1"/>
              </a:buClr>
              <a:buSzPts val="2000"/>
            </a:pPr>
            <a:endParaRPr dirty="0"/>
          </a:p>
          <a:p>
            <a:pPr>
              <a:buClr>
                <a:schemeClr val="dk1"/>
              </a:buClr>
              <a:buSzPts val="2000"/>
            </a:pPr>
            <a:r>
              <a:rPr lang="en-US" dirty="0"/>
              <a:t>Next: Setup your IP addresses</a:t>
            </a:r>
            <a:endParaRPr dirty="0"/>
          </a:p>
          <a:p>
            <a:pPr>
              <a:buClr>
                <a:schemeClr val="dk1"/>
              </a:buClr>
              <a:buSzPts val="2000"/>
            </a:pPr>
            <a:endParaRPr dirty="0"/>
          </a:p>
          <a:p>
            <a:pPr>
              <a:buClr>
                <a:schemeClr val="dk1"/>
              </a:buClr>
              <a:buSzPts val="2000"/>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3"/>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Lab Format</a:t>
            </a:r>
            <a:endParaRPr/>
          </a:p>
        </p:txBody>
      </p:sp>
      <p:sp>
        <p:nvSpPr>
          <p:cNvPr id="61" name="Google Shape;61;p3"/>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pPr>
            <a:r>
              <a:rPr lang="en-US" dirty="0"/>
              <a:t>In the last lab, all commands were provided</a:t>
            </a:r>
            <a:endParaRPr dirty="0"/>
          </a:p>
          <a:p>
            <a:pPr>
              <a:buClr>
                <a:schemeClr val="dk1"/>
              </a:buClr>
              <a:buSzPts val="2000"/>
            </a:pPr>
            <a:endParaRPr dirty="0"/>
          </a:p>
          <a:p>
            <a:pPr>
              <a:buClr>
                <a:schemeClr val="dk1"/>
              </a:buClr>
              <a:buSzPts val="2000"/>
            </a:pPr>
            <a:r>
              <a:rPr lang="en-US" dirty="0"/>
              <a:t>Moving forward, you will be challenged to figure out the commands or the method of execution yourself</a:t>
            </a:r>
            <a:endParaRPr dirty="0"/>
          </a:p>
          <a:p>
            <a:pPr>
              <a:buClr>
                <a:schemeClr val="dk1"/>
              </a:buClr>
              <a:buSzPts val="2000"/>
            </a:pPr>
            <a:endParaRPr dirty="0"/>
          </a:p>
          <a:p>
            <a:pPr>
              <a:buClr>
                <a:schemeClr val="dk1"/>
              </a:buClr>
              <a:buSzPts val="2000"/>
            </a:pPr>
            <a:r>
              <a:rPr lang="en-US" dirty="0"/>
              <a:t>Answers will always be provided on a following slide or in a separate answer slide deck</a:t>
            </a:r>
            <a:endParaRPr dirty="0"/>
          </a:p>
          <a:p>
            <a:pPr lvl="1">
              <a:buClr>
                <a:schemeClr val="dk1"/>
              </a:buClr>
              <a:buSzPts val="1800"/>
            </a:pPr>
            <a:r>
              <a:rPr lang="en-US" dirty="0"/>
              <a:t>Use the answer if you need to, but try to figure it out yourself</a:t>
            </a:r>
            <a:endParaRPr dirty="0"/>
          </a:p>
          <a:p>
            <a:pPr lvl="1">
              <a:buClr>
                <a:schemeClr val="dk1"/>
              </a:buClr>
              <a:buSzPts val="1800"/>
            </a:pPr>
            <a:r>
              <a:rPr lang="en-US" dirty="0"/>
              <a:t>Learning and reading man pages is the backbone of becoming a master</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30"/>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Metasploitable Setup</a:t>
            </a:r>
            <a:endParaRPr/>
          </a:p>
        </p:txBody>
      </p:sp>
      <p:sp>
        <p:nvSpPr>
          <p:cNvPr id="283" name="Google Shape;283;p30"/>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pPr>
            <a:r>
              <a:rPr lang="en-US" dirty="0"/>
              <a:t>Login, escalate </a:t>
            </a:r>
            <a:r>
              <a:rPr lang="en-US" dirty="0" err="1"/>
              <a:t>privs</a:t>
            </a:r>
            <a:r>
              <a:rPr lang="en-US" dirty="0"/>
              <a:t>, and set IP</a:t>
            </a:r>
            <a:endParaRPr dirty="0"/>
          </a:p>
          <a:p>
            <a:pPr lvl="1">
              <a:buClr>
                <a:schemeClr val="dk1"/>
              </a:buClr>
              <a:buSzPts val="1800"/>
            </a:pPr>
            <a:r>
              <a:rPr lang="en-US" dirty="0"/>
              <a:t>Login with '</a:t>
            </a:r>
            <a:r>
              <a:rPr lang="en-US" b="1" dirty="0" err="1">
                <a:latin typeface="Consolas"/>
                <a:ea typeface="Consolas"/>
                <a:cs typeface="Consolas"/>
                <a:sym typeface="Consolas"/>
              </a:rPr>
              <a:t>msfadmin</a:t>
            </a:r>
            <a:r>
              <a:rPr lang="en-US" dirty="0"/>
              <a:t>' as user and pass </a:t>
            </a:r>
            <a:endParaRPr dirty="0"/>
          </a:p>
          <a:p>
            <a:pPr lvl="1">
              <a:buClr>
                <a:schemeClr val="dk1"/>
              </a:buClr>
              <a:buSzPts val="1800"/>
            </a:pPr>
            <a:r>
              <a:rPr lang="en-US" dirty="0"/>
              <a:t>Become root</a:t>
            </a:r>
            <a:endParaRPr dirty="0"/>
          </a:p>
          <a:p>
            <a:pPr marL="1085850" lvl="4" indent="-285750">
              <a:buClr>
                <a:schemeClr val="dk1"/>
              </a:buClr>
              <a:buSzPts val="1400"/>
            </a:pPr>
            <a:r>
              <a:rPr lang="en-US" dirty="0"/>
              <a:t>$ </a:t>
            </a:r>
            <a:r>
              <a:rPr lang="en-US" b="1" dirty="0"/>
              <a:t>sudo </a:t>
            </a:r>
            <a:r>
              <a:rPr lang="en-US" b="1" dirty="0" err="1"/>
              <a:t>su</a:t>
            </a:r>
            <a:r>
              <a:rPr lang="en-US" b="1" dirty="0"/>
              <a:t> -</a:t>
            </a:r>
            <a:endParaRPr dirty="0"/>
          </a:p>
          <a:p>
            <a:pPr marL="1200150" lvl="2" indent="-285750">
              <a:buClr>
                <a:schemeClr val="dk1"/>
              </a:buClr>
              <a:buSzPts val="1600"/>
            </a:pPr>
            <a:r>
              <a:rPr lang="en-US" dirty="0"/>
              <a:t>Enter password again: </a:t>
            </a:r>
            <a:r>
              <a:rPr lang="en-US" b="1" dirty="0" err="1"/>
              <a:t>msfadmin</a:t>
            </a:r>
            <a:endParaRPr b="1" dirty="0"/>
          </a:p>
          <a:p>
            <a:pPr lvl="1">
              <a:buClr>
                <a:schemeClr val="dk1"/>
              </a:buClr>
              <a:buSzPts val="1800"/>
            </a:pPr>
            <a:r>
              <a:rPr lang="en-US" dirty="0"/>
              <a:t>Check name of network adapter</a:t>
            </a:r>
            <a:endParaRPr dirty="0"/>
          </a:p>
          <a:p>
            <a:pPr marL="1200150" lvl="2" indent="-285750">
              <a:buClr>
                <a:schemeClr val="dk1"/>
              </a:buClr>
              <a:buSzPts val="1600"/>
            </a:pPr>
            <a:r>
              <a:rPr lang="en-US" dirty="0"/>
              <a:t>Probably 'eth0' but could vary</a:t>
            </a:r>
            <a:endParaRPr dirty="0"/>
          </a:p>
          <a:p>
            <a:pPr marL="1085850" lvl="4" indent="-285750">
              <a:buClr>
                <a:schemeClr val="dk1"/>
              </a:buClr>
              <a:buSzPts val="1400"/>
            </a:pPr>
            <a:r>
              <a:rPr lang="en-US" dirty="0"/>
              <a:t># </a:t>
            </a:r>
            <a:r>
              <a:rPr lang="en-US" b="1" dirty="0"/>
              <a:t>ifconfig</a:t>
            </a:r>
            <a:endParaRPr dirty="0"/>
          </a:p>
          <a:p>
            <a:pPr lvl="1">
              <a:buClr>
                <a:schemeClr val="dk1"/>
              </a:buClr>
              <a:buSzPts val="1800"/>
            </a:pPr>
            <a:r>
              <a:rPr lang="en-US" dirty="0"/>
              <a:t>Set your IP where [name] is your adapter, probably eth0!</a:t>
            </a:r>
            <a:endParaRPr dirty="0"/>
          </a:p>
          <a:p>
            <a:pPr marL="1085850" lvl="4" indent="-285750">
              <a:buClr>
                <a:schemeClr val="dk1"/>
              </a:buClr>
              <a:buSzPts val="1400"/>
            </a:pPr>
            <a:r>
              <a:rPr lang="en-US" dirty="0"/>
              <a:t># </a:t>
            </a:r>
            <a:r>
              <a:rPr lang="en-US" b="1" dirty="0"/>
              <a:t>ifconfig [name] 10.10.0.20 netmask 255.255.255.0</a:t>
            </a:r>
            <a:endParaRPr dirty="0"/>
          </a:p>
        </p:txBody>
      </p:sp>
      <p:pic>
        <p:nvPicPr>
          <p:cNvPr id="286" name="Google Shape;286;p30"/>
          <p:cNvPicPr preferRelativeResize="0"/>
          <p:nvPr/>
        </p:nvPicPr>
        <p:blipFill rotWithShape="1">
          <a:blip r:embed="rId3">
            <a:alphaModFix/>
          </a:blip>
          <a:srcRect r="20823"/>
          <a:stretch/>
        </p:blipFill>
        <p:spPr>
          <a:xfrm>
            <a:off x="5209607" y="525725"/>
            <a:ext cx="3640775" cy="1895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7" name="Google Shape;287;p30"/>
          <p:cNvPicPr preferRelativeResize="0"/>
          <p:nvPr/>
        </p:nvPicPr>
        <p:blipFill rotWithShape="1">
          <a:blip r:embed="rId4">
            <a:alphaModFix/>
          </a:blip>
          <a:srcRect/>
          <a:stretch/>
        </p:blipFill>
        <p:spPr>
          <a:xfrm>
            <a:off x="5640228" y="2517265"/>
            <a:ext cx="2779531" cy="410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8" name="Google Shape;288;p30"/>
          <p:cNvPicPr preferRelativeResize="0"/>
          <p:nvPr/>
        </p:nvPicPr>
        <p:blipFill>
          <a:blip r:embed="rId5">
            <a:alphaModFix/>
          </a:blip>
          <a:stretch>
            <a:fillRect/>
          </a:stretch>
        </p:blipFill>
        <p:spPr>
          <a:xfrm>
            <a:off x="2307254" y="3517251"/>
            <a:ext cx="3484300" cy="15745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1"/>
          <p:cNvPicPr preferRelativeResize="0"/>
          <p:nvPr/>
        </p:nvPicPr>
        <p:blipFill>
          <a:blip r:embed="rId3">
            <a:alphaModFix/>
          </a:blip>
          <a:stretch>
            <a:fillRect/>
          </a:stretch>
        </p:blipFill>
        <p:spPr>
          <a:xfrm>
            <a:off x="259688" y="2224397"/>
            <a:ext cx="7199599" cy="2496075"/>
          </a:xfrm>
          <a:prstGeom prst="rect">
            <a:avLst/>
          </a:prstGeom>
          <a:noFill/>
          <a:ln>
            <a:noFill/>
          </a:ln>
        </p:spPr>
      </p:pic>
      <p:pic>
        <p:nvPicPr>
          <p:cNvPr id="294" name="Google Shape;294;p31"/>
          <p:cNvPicPr preferRelativeResize="0"/>
          <p:nvPr/>
        </p:nvPicPr>
        <p:blipFill>
          <a:blip r:embed="rId4">
            <a:alphaModFix/>
          </a:blip>
          <a:stretch>
            <a:fillRect/>
          </a:stretch>
        </p:blipFill>
        <p:spPr>
          <a:xfrm>
            <a:off x="6426495" y="767782"/>
            <a:ext cx="2631725" cy="845725"/>
          </a:xfrm>
          <a:prstGeom prst="rect">
            <a:avLst/>
          </a:prstGeom>
          <a:noFill/>
          <a:ln>
            <a:noFill/>
          </a:ln>
        </p:spPr>
      </p:pic>
      <p:sp>
        <p:nvSpPr>
          <p:cNvPr id="296" name="Google Shape;296;p31"/>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Kali Setup</a:t>
            </a:r>
            <a:endParaRPr/>
          </a:p>
        </p:txBody>
      </p:sp>
      <p:sp>
        <p:nvSpPr>
          <p:cNvPr id="295" name="Google Shape;295;p31"/>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dirty="0"/>
              <a:t>On Kali</a:t>
            </a:r>
            <a:endParaRPr dirty="0"/>
          </a:p>
          <a:p>
            <a:pPr marL="628650" lvl="1" indent="-171450" algn="l" rtl="0">
              <a:spcBef>
                <a:spcPts val="0"/>
              </a:spcBef>
              <a:spcAft>
                <a:spcPts val="0"/>
              </a:spcAft>
              <a:buClr>
                <a:schemeClr val="dk1"/>
              </a:buClr>
              <a:buSzPts val="1800"/>
              <a:buChar char="•"/>
            </a:pPr>
            <a:r>
              <a:rPr lang="en-US" dirty="0"/>
              <a:t>Using GUI, manually set your IP address</a:t>
            </a:r>
            <a:endParaRPr dirty="0"/>
          </a:p>
          <a:p>
            <a:pPr marL="628650" lvl="1" indent="-171450" algn="l" rtl="0">
              <a:spcBef>
                <a:spcPts val="0"/>
              </a:spcBef>
              <a:spcAft>
                <a:spcPts val="0"/>
              </a:spcAft>
              <a:buClr>
                <a:schemeClr val="dk1"/>
              </a:buClr>
              <a:buSzPts val="1800"/>
              <a:buChar char="•"/>
            </a:pPr>
            <a:endParaRPr lang="en-US" dirty="0"/>
          </a:p>
          <a:p>
            <a:pPr marL="628650" lvl="1" indent="-171450" algn="l" rtl="0">
              <a:spcBef>
                <a:spcPts val="0"/>
              </a:spcBef>
              <a:spcAft>
                <a:spcPts val="0"/>
              </a:spcAft>
              <a:buClr>
                <a:schemeClr val="dk1"/>
              </a:buClr>
              <a:buSzPts val="1800"/>
              <a:buChar char="•"/>
            </a:pPr>
            <a:r>
              <a:rPr lang="en-US" dirty="0"/>
              <a:t>Try to ping </a:t>
            </a:r>
            <a:r>
              <a:rPr lang="en-US" dirty="0" err="1"/>
              <a:t>Metasploitable</a:t>
            </a:r>
            <a:r>
              <a:rPr lang="en-US" dirty="0"/>
              <a:t> from Kali to make they are connected</a:t>
            </a:r>
            <a:endParaRPr dirty="0"/>
          </a:p>
        </p:txBody>
      </p:sp>
      <p:sp>
        <p:nvSpPr>
          <p:cNvPr id="298" name="Google Shape;298;p31"/>
          <p:cNvSpPr txBox="1"/>
          <p:nvPr/>
        </p:nvSpPr>
        <p:spPr>
          <a:xfrm>
            <a:off x="7485200" y="1671075"/>
            <a:ext cx="1739100" cy="164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Arial"/>
                <a:ea typeface="Arial"/>
                <a:cs typeface="Arial"/>
                <a:sym typeface="Arial"/>
              </a:rPr>
              <a:t>Troubleshooting? </a:t>
            </a:r>
            <a:r>
              <a:rPr lang="en-US" sz="1600">
                <a:solidFill>
                  <a:schemeClr val="dk1"/>
                </a:solidFill>
                <a:latin typeface="Arial"/>
                <a:ea typeface="Arial"/>
                <a:cs typeface="Arial"/>
                <a:sym typeface="Arial"/>
              </a:rPr>
              <a:t>Try turning the network adapter off and back on again</a:t>
            </a:r>
            <a:endParaRPr/>
          </a:p>
        </p:txBody>
      </p:sp>
      <p:cxnSp>
        <p:nvCxnSpPr>
          <p:cNvPr id="299" name="Google Shape;299;p31"/>
          <p:cNvCxnSpPr/>
          <p:nvPr/>
        </p:nvCxnSpPr>
        <p:spPr>
          <a:xfrm rot="10800000" flipH="1">
            <a:off x="6525582" y="1409766"/>
            <a:ext cx="640800" cy="261300"/>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7647"/>
              </a:srgbClr>
            </a:outerShdw>
          </a:effectLst>
        </p:spPr>
      </p:cxnSp>
      <p:sp>
        <p:nvSpPr>
          <p:cNvPr id="300" name="Google Shape;300;p31"/>
          <p:cNvSpPr/>
          <p:nvPr/>
        </p:nvSpPr>
        <p:spPr>
          <a:xfrm>
            <a:off x="233775" y="2175800"/>
            <a:ext cx="276900" cy="222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371375" y="2460750"/>
            <a:ext cx="1308600" cy="261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2521975" y="4130975"/>
            <a:ext cx="971100" cy="222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949475" y="3432275"/>
            <a:ext cx="593700" cy="261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4709625" y="3740100"/>
            <a:ext cx="2172900" cy="390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32"/>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Ping to check</a:t>
            </a:r>
            <a:endParaRPr/>
          </a:p>
        </p:txBody>
      </p:sp>
      <p:sp>
        <p:nvSpPr>
          <p:cNvPr id="309" name="Google Shape;309;p32"/>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a:t>Ping both ways...success!</a:t>
            </a:r>
            <a:endParaRPr/>
          </a:p>
        </p:txBody>
      </p:sp>
      <p:pic>
        <p:nvPicPr>
          <p:cNvPr id="312" name="Google Shape;312;p32"/>
          <p:cNvPicPr preferRelativeResize="0"/>
          <p:nvPr/>
        </p:nvPicPr>
        <p:blipFill>
          <a:blip r:embed="rId3">
            <a:alphaModFix/>
          </a:blip>
          <a:stretch>
            <a:fillRect/>
          </a:stretch>
        </p:blipFill>
        <p:spPr>
          <a:xfrm>
            <a:off x="155400" y="1435725"/>
            <a:ext cx="5068925" cy="2041075"/>
          </a:xfrm>
          <a:prstGeom prst="rect">
            <a:avLst/>
          </a:prstGeom>
          <a:noFill/>
          <a:ln>
            <a:noFill/>
          </a:ln>
        </p:spPr>
      </p:pic>
      <p:pic>
        <p:nvPicPr>
          <p:cNvPr id="313" name="Google Shape;313;p32"/>
          <p:cNvPicPr preferRelativeResize="0"/>
          <p:nvPr/>
        </p:nvPicPr>
        <p:blipFill>
          <a:blip r:embed="rId4">
            <a:alphaModFix/>
          </a:blip>
          <a:stretch>
            <a:fillRect/>
          </a:stretch>
        </p:blipFill>
        <p:spPr>
          <a:xfrm>
            <a:off x="155400" y="3525600"/>
            <a:ext cx="4689177" cy="1361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33"/>
          <p:cNvPicPr preferRelativeResize="0"/>
          <p:nvPr/>
        </p:nvPicPr>
        <p:blipFill rotWithShape="1">
          <a:blip r:embed="rId3">
            <a:alphaModFix/>
          </a:blip>
          <a:srcRect r="51067"/>
          <a:stretch/>
        </p:blipFill>
        <p:spPr>
          <a:xfrm>
            <a:off x="-3175" y="-1588"/>
            <a:ext cx="4483100" cy="5157788"/>
          </a:xfrm>
          <a:prstGeom prst="rect">
            <a:avLst/>
          </a:prstGeom>
          <a:noFill/>
          <a:ln>
            <a:noFill/>
          </a:ln>
        </p:spPr>
      </p:pic>
      <p:sp>
        <p:nvSpPr>
          <p:cNvPr id="320" name="Google Shape;320;p33"/>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a:ea typeface="Arial"/>
                <a:cs typeface="Arial"/>
                <a:sym typeface="Arial"/>
              </a:rPr>
              <a:t>nmap</a:t>
            </a:r>
            <a:endParaRPr sz="1400">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34"/>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General Tips</a:t>
            </a:r>
            <a:endParaRPr/>
          </a:p>
        </p:txBody>
      </p:sp>
      <p:sp>
        <p:nvSpPr>
          <p:cNvPr id="325" name="Google Shape;325;p34"/>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lnSpc>
                <a:spcPct val="90000"/>
              </a:lnSpc>
              <a:buClr>
                <a:schemeClr val="dk1"/>
              </a:buClr>
              <a:buSzPts val="2000"/>
            </a:pPr>
            <a:r>
              <a:rPr lang="en-US" dirty="0"/>
              <a:t>Although we covered it in class, keep your scans to the bare minimum!</a:t>
            </a:r>
            <a:endParaRPr dirty="0"/>
          </a:p>
          <a:p>
            <a:pPr lvl="1">
              <a:lnSpc>
                <a:spcPct val="90000"/>
              </a:lnSpc>
              <a:buClr>
                <a:schemeClr val="dk1"/>
              </a:buClr>
              <a:buSzPts val="1800"/>
            </a:pPr>
            <a:r>
              <a:rPr lang="en-US" dirty="0"/>
              <a:t>Do not do a complete port scan if you only need to find hosts</a:t>
            </a:r>
            <a:endParaRPr dirty="0"/>
          </a:p>
          <a:p>
            <a:pPr marL="1200150" lvl="2" indent="-285750">
              <a:lnSpc>
                <a:spcPct val="90000"/>
              </a:lnSpc>
              <a:buClr>
                <a:schemeClr val="dk1"/>
              </a:buClr>
              <a:buSzPts val="1600"/>
            </a:pPr>
            <a:r>
              <a:rPr lang="en-US" dirty="0"/>
              <a:t>Use the </a:t>
            </a:r>
            <a:r>
              <a:rPr lang="en-US" b="1" dirty="0"/>
              <a:t>-</a:t>
            </a:r>
            <a:r>
              <a:rPr lang="en-US" b="1" dirty="0" err="1"/>
              <a:t>sn</a:t>
            </a:r>
            <a:r>
              <a:rPr lang="en-US" b="1" dirty="0"/>
              <a:t> </a:t>
            </a:r>
            <a:r>
              <a:rPr lang="en-US" dirty="0"/>
              <a:t>or </a:t>
            </a:r>
            <a:r>
              <a:rPr lang="en-US" b="1" dirty="0"/>
              <a:t>-</a:t>
            </a:r>
            <a:r>
              <a:rPr lang="en-US" b="1" dirty="0" err="1"/>
              <a:t>sP</a:t>
            </a:r>
            <a:r>
              <a:rPr lang="en-US" b="1" dirty="0"/>
              <a:t> </a:t>
            </a:r>
            <a:r>
              <a:rPr lang="en-US" dirty="0"/>
              <a:t>options to only test for hosts, do not port scan</a:t>
            </a:r>
            <a:endParaRPr dirty="0"/>
          </a:p>
          <a:p>
            <a:pPr lvl="1">
              <a:lnSpc>
                <a:spcPct val="90000"/>
              </a:lnSpc>
              <a:buClr>
                <a:schemeClr val="dk1"/>
              </a:buClr>
              <a:buSzPts val="1800"/>
            </a:pPr>
            <a:r>
              <a:rPr lang="en-US" dirty="0"/>
              <a:t>Do not test for hosts that you know are already up</a:t>
            </a:r>
            <a:endParaRPr dirty="0"/>
          </a:p>
          <a:p>
            <a:pPr marL="1200150" lvl="2" indent="-285750">
              <a:lnSpc>
                <a:spcPct val="90000"/>
              </a:lnSpc>
              <a:buClr>
                <a:schemeClr val="dk1"/>
              </a:buClr>
              <a:buSzPts val="1600"/>
            </a:pPr>
            <a:r>
              <a:rPr lang="en-US" dirty="0"/>
              <a:t>Use the </a:t>
            </a:r>
            <a:r>
              <a:rPr lang="en-US" b="1" dirty="0"/>
              <a:t>-</a:t>
            </a:r>
            <a:r>
              <a:rPr lang="en-US" b="1" dirty="0" err="1"/>
              <a:t>Pn</a:t>
            </a:r>
            <a:r>
              <a:rPr lang="en-US" b="1" dirty="0"/>
              <a:t> </a:t>
            </a:r>
            <a:r>
              <a:rPr lang="en-US" dirty="0"/>
              <a:t>to skip testing for host connectivity</a:t>
            </a:r>
            <a:endParaRPr dirty="0"/>
          </a:p>
          <a:p>
            <a:pPr lvl="1">
              <a:lnSpc>
                <a:spcPct val="90000"/>
              </a:lnSpc>
              <a:buClr>
                <a:schemeClr val="dk1"/>
              </a:buClr>
              <a:buSzPts val="1800"/>
            </a:pPr>
            <a:r>
              <a:rPr lang="en-US" dirty="0"/>
              <a:t>Only target what you need, if applicable</a:t>
            </a:r>
            <a:endParaRPr dirty="0"/>
          </a:p>
          <a:p>
            <a:pPr marL="1200150" lvl="2" indent="-285750">
              <a:lnSpc>
                <a:spcPct val="90000"/>
              </a:lnSpc>
              <a:buClr>
                <a:schemeClr val="dk1"/>
              </a:buClr>
              <a:buSzPts val="1600"/>
            </a:pPr>
            <a:r>
              <a:rPr lang="en-US" dirty="0"/>
              <a:t>If you’re looking for a common webserver, first try </a:t>
            </a:r>
            <a:r>
              <a:rPr lang="en-US" b="1" dirty="0"/>
              <a:t>-p 80,443,8080 </a:t>
            </a:r>
            <a:r>
              <a:rPr lang="en-US" dirty="0"/>
              <a:t>only</a:t>
            </a:r>
            <a:endParaRPr dirty="0"/>
          </a:p>
          <a:p>
            <a:pPr marL="1200150" lvl="2" indent="-285750">
              <a:lnSpc>
                <a:spcPct val="90000"/>
              </a:lnSpc>
              <a:buClr>
                <a:schemeClr val="dk1"/>
              </a:buClr>
              <a:buSzPts val="1600"/>
            </a:pPr>
            <a:r>
              <a:rPr lang="en-US" dirty="0"/>
              <a:t>Don’t scan 65,535 ports, or even the top 1000</a:t>
            </a:r>
            <a:endParaRPr dirty="0"/>
          </a:p>
          <a:p>
            <a:pPr lvl="1">
              <a:lnSpc>
                <a:spcPct val="90000"/>
              </a:lnSpc>
              <a:buClr>
                <a:schemeClr val="dk1"/>
              </a:buClr>
              <a:buSzPts val="1800"/>
            </a:pPr>
            <a:r>
              <a:rPr lang="en-US" dirty="0"/>
              <a:t>If you’re scanning multiple hosts, look at what you’re scanning first</a:t>
            </a:r>
            <a:endParaRPr dirty="0"/>
          </a:p>
          <a:p>
            <a:pPr marL="1200150" lvl="2" indent="-285750">
              <a:lnSpc>
                <a:spcPct val="90000"/>
              </a:lnSpc>
              <a:buClr>
                <a:schemeClr val="dk1"/>
              </a:buClr>
              <a:buSzPts val="1600"/>
            </a:pPr>
            <a:r>
              <a:rPr lang="en-US" dirty="0"/>
              <a:t>Use the </a:t>
            </a:r>
            <a:r>
              <a:rPr lang="en-US" b="1" dirty="0"/>
              <a:t>-</a:t>
            </a:r>
            <a:r>
              <a:rPr lang="en-US" b="1" dirty="0" err="1"/>
              <a:t>sL</a:t>
            </a:r>
            <a:r>
              <a:rPr lang="en-US" dirty="0"/>
              <a:t> to not scan but only list your targets</a:t>
            </a:r>
            <a:endParaRPr dirty="0"/>
          </a:p>
          <a:p>
            <a:pPr lvl="1">
              <a:lnSpc>
                <a:spcPct val="90000"/>
              </a:lnSpc>
              <a:buClr>
                <a:schemeClr val="dk1"/>
              </a:buClr>
              <a:buSzPts val="1800"/>
            </a:pPr>
            <a:r>
              <a:rPr lang="en-US" dirty="0"/>
              <a:t>If you’re on a 255.255.255.0 netblock, don’t scan the CIDR/16</a:t>
            </a:r>
            <a:endParaRPr dirty="0"/>
          </a:p>
          <a:p>
            <a:pPr marL="1200150" lvl="2" indent="-285750">
              <a:lnSpc>
                <a:spcPct val="90000"/>
              </a:lnSpc>
              <a:buClr>
                <a:schemeClr val="dk1"/>
              </a:buClr>
              <a:buSzPts val="1600"/>
            </a:pPr>
            <a:r>
              <a:rPr lang="en-US" dirty="0"/>
              <a:t>255 hosts is much more polite than looking for 65,535 hosts</a:t>
            </a:r>
            <a:endParaRPr dirty="0"/>
          </a:p>
          <a:p>
            <a:pPr marL="857250" lvl="1" indent="-285750">
              <a:lnSpc>
                <a:spcPct val="90000"/>
              </a:lnSpc>
              <a:buClr>
                <a:schemeClr val="dk1"/>
              </a:buClr>
              <a:buSzPts val="1800"/>
            </a:pPr>
            <a:endParaRPr dirty="0"/>
          </a:p>
          <a:p>
            <a:pPr>
              <a:lnSpc>
                <a:spcPct val="90000"/>
              </a:lnSpc>
              <a:buClr>
                <a:schemeClr val="dk1"/>
              </a:buClr>
              <a:buSzPts val="2000"/>
            </a:pPr>
            <a:r>
              <a:rPr lang="en-US" b="1" dirty="0"/>
              <a:t>If you make a mistake, CTRL+C to kill the process</a:t>
            </a:r>
            <a:endParaRPr b="1" dirty="0"/>
          </a:p>
          <a:p>
            <a:pPr>
              <a:lnSpc>
                <a:spcPct val="90000"/>
              </a:lnSpc>
              <a:buSzPts val="2000"/>
            </a:pPr>
            <a:r>
              <a:rPr lang="en-US" dirty="0"/>
              <a:t>Some scans require root privilege, or you may get different results.</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5"/>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Nmap - Network Impact</a:t>
            </a:r>
            <a:endParaRPr/>
          </a:p>
        </p:txBody>
      </p:sp>
      <p:sp>
        <p:nvSpPr>
          <p:cNvPr id="332" name="Google Shape;332;p35"/>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pPr>
            <a:r>
              <a:rPr lang="en-US" dirty="0"/>
              <a:t>Depending on what kind of scan we are doing, </a:t>
            </a:r>
            <a:r>
              <a:rPr lang="en-US" dirty="0" err="1"/>
              <a:t>nmap</a:t>
            </a:r>
            <a:r>
              <a:rPr lang="en-US" dirty="0"/>
              <a:t> and other scanning tools can cause a lot of network traffic</a:t>
            </a:r>
            <a:endParaRPr dirty="0"/>
          </a:p>
          <a:p>
            <a:pPr>
              <a:buClr>
                <a:schemeClr val="dk1"/>
              </a:buClr>
              <a:buSzPts val="2000"/>
            </a:pPr>
            <a:r>
              <a:rPr lang="en-US" dirty="0"/>
              <a:t>We can measure this impact by using iptables</a:t>
            </a:r>
            <a:endParaRPr dirty="0"/>
          </a:p>
          <a:p>
            <a:pPr>
              <a:buClr>
                <a:schemeClr val="dk1"/>
              </a:buClr>
              <a:buSzPts val="2000"/>
            </a:pPr>
            <a:r>
              <a:rPr lang="en-US" dirty="0"/>
              <a:t>For some of the scans in the rest of this lab, use iptables to measure the total traffic volume created by our scans</a:t>
            </a:r>
            <a:endParaRPr dirty="0"/>
          </a:p>
          <a:p>
            <a:pPr>
              <a:buClr>
                <a:schemeClr val="dk1"/>
              </a:buClr>
              <a:buSzPts val="2000"/>
            </a:pPr>
            <a:endParaRPr dirty="0"/>
          </a:p>
          <a:p>
            <a:pPr>
              <a:buClr>
                <a:schemeClr val="dk1"/>
              </a:buClr>
              <a:buSzPts val="2000"/>
            </a:pPr>
            <a:r>
              <a:rPr lang="en-US" dirty="0"/>
              <a:t>Iptables - IP4/6 firewall, filter, and NAT built into Kali</a:t>
            </a:r>
            <a:endParaRPr dirty="0"/>
          </a:p>
          <a:p>
            <a:pPr marL="1085850" lvl="4" indent="-285750">
              <a:buClr>
                <a:schemeClr val="dk1"/>
              </a:buClr>
              <a:buSzPts val="1400"/>
            </a:pPr>
            <a:r>
              <a:rPr lang="en-US" dirty="0"/>
              <a:t>$ </a:t>
            </a:r>
            <a:r>
              <a:rPr lang="en-US" b="1" dirty="0"/>
              <a:t>sudo</a:t>
            </a:r>
            <a:r>
              <a:rPr lang="en-US" dirty="0"/>
              <a:t> </a:t>
            </a:r>
            <a:r>
              <a:rPr lang="en-US" b="1" dirty="0"/>
              <a:t>iptables -I INPUT 1 -s 10.10.0.20 -j ACCEPT</a:t>
            </a:r>
            <a:endParaRPr dirty="0"/>
          </a:p>
          <a:p>
            <a:pPr marL="1085850" lvl="4" indent="-285750">
              <a:buClr>
                <a:schemeClr val="dk1"/>
              </a:buClr>
              <a:buSzPts val="1400"/>
            </a:pPr>
            <a:r>
              <a:rPr lang="en-US" dirty="0"/>
              <a:t>$ </a:t>
            </a:r>
            <a:r>
              <a:rPr lang="en-US" b="1" dirty="0"/>
              <a:t>sudo</a:t>
            </a:r>
            <a:r>
              <a:rPr lang="en-US" dirty="0"/>
              <a:t> </a:t>
            </a:r>
            <a:r>
              <a:rPr lang="en-US" b="1" dirty="0"/>
              <a:t>iptables -I OUTPUT 1 -d 10.10.0.20 -j ACCEPT</a:t>
            </a:r>
            <a:endParaRPr dirty="0"/>
          </a:p>
          <a:p>
            <a:pPr marL="1085850" lvl="4" indent="-285750">
              <a:buClr>
                <a:schemeClr val="dk1"/>
              </a:buClr>
              <a:buSzPts val="1400"/>
            </a:pPr>
            <a:r>
              <a:rPr lang="en-US" dirty="0"/>
              <a:t>$ </a:t>
            </a:r>
            <a:r>
              <a:rPr lang="en-US" b="1" dirty="0"/>
              <a:t>sudo</a:t>
            </a:r>
            <a:r>
              <a:rPr lang="en-US" dirty="0"/>
              <a:t> </a:t>
            </a:r>
            <a:r>
              <a:rPr lang="en-US" b="1" dirty="0"/>
              <a:t>iptables -Z</a:t>
            </a:r>
            <a:endParaRPr dirty="0"/>
          </a:p>
          <a:p>
            <a:pPr marL="1174750" lvl="4" indent="-285750">
              <a:buClr>
                <a:schemeClr val="dk1"/>
              </a:buClr>
              <a:buSzPts val="1400"/>
            </a:pPr>
            <a:endParaRPr b="1" dirty="0"/>
          </a:p>
          <a:p>
            <a:pPr>
              <a:buClr>
                <a:schemeClr val="dk1"/>
              </a:buClr>
              <a:buSzPts val="2000"/>
            </a:pPr>
            <a:r>
              <a:rPr lang="en-US" dirty="0"/>
              <a:t>To view and reset the traffic usage</a:t>
            </a:r>
            <a:endParaRPr dirty="0"/>
          </a:p>
          <a:p>
            <a:pPr marL="1085850" lvl="4" indent="-285750">
              <a:buClr>
                <a:schemeClr val="dk1"/>
              </a:buClr>
              <a:buSzPts val="1400"/>
            </a:pPr>
            <a:r>
              <a:rPr lang="en-US" dirty="0"/>
              <a:t>$ </a:t>
            </a:r>
            <a:r>
              <a:rPr lang="en-US" b="1" dirty="0"/>
              <a:t>sudo</a:t>
            </a:r>
            <a:r>
              <a:rPr lang="en-US" dirty="0"/>
              <a:t> </a:t>
            </a:r>
            <a:r>
              <a:rPr lang="en-US" b="1" dirty="0"/>
              <a:t>iptables -</a:t>
            </a:r>
            <a:r>
              <a:rPr lang="en-US" b="1" dirty="0" err="1"/>
              <a:t>vn</a:t>
            </a:r>
            <a:r>
              <a:rPr lang="en-US" b="1" dirty="0"/>
              <a:t> -L -Z</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36"/>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Iptables - About the command</a:t>
            </a:r>
            <a:endParaRPr/>
          </a:p>
        </p:txBody>
      </p:sp>
      <p:sp>
        <p:nvSpPr>
          <p:cNvPr id="339" name="Google Shape;339;p36"/>
          <p:cNvSpPr txBox="1">
            <a:spLocks noGrp="1"/>
          </p:cNvSpPr>
          <p:nvPr>
            <p:ph type="body" sz="quarter" idx="12"/>
          </p:nvPr>
        </p:nvSpPr>
        <p:spPr>
          <a:xfrm>
            <a:off x="287381" y="866274"/>
            <a:ext cx="8572840" cy="4056361"/>
          </a:xfrm>
          <a:prstGeom prst="rect">
            <a:avLst/>
          </a:prstGeom>
          <a:noFill/>
          <a:ln>
            <a:noFill/>
          </a:ln>
        </p:spPr>
        <p:txBody>
          <a:bodyPr spcFirstLastPara="1" wrap="square" lIns="0" tIns="0" rIns="0" bIns="0" anchor="t" anchorCtr="0">
            <a:normAutofit fontScale="85000" lnSpcReduction="10000"/>
          </a:bodyPr>
          <a:lstStyle/>
          <a:p>
            <a:pPr marL="1085850" lvl="4" indent="-285750">
              <a:buClr>
                <a:schemeClr val="dk1"/>
              </a:buClr>
              <a:buSzPts val="1400"/>
            </a:pPr>
            <a:r>
              <a:rPr lang="en-US" sz="2400" dirty="0"/>
              <a:t>$ </a:t>
            </a:r>
            <a:r>
              <a:rPr lang="en-US" sz="2400" b="1" dirty="0"/>
              <a:t>sudo</a:t>
            </a:r>
            <a:r>
              <a:rPr lang="en-US" sz="2400" dirty="0"/>
              <a:t> </a:t>
            </a:r>
            <a:r>
              <a:rPr lang="en-US" sz="2400" b="1" dirty="0"/>
              <a:t>iptables -I INPUT 1 -s 10.10.0.20 -j ACCEPT</a:t>
            </a:r>
            <a:endParaRPr lang="en-US" sz="2400" dirty="0"/>
          </a:p>
          <a:p>
            <a:pPr marL="1085850" lvl="4" indent="-285750">
              <a:buClr>
                <a:schemeClr val="dk1"/>
              </a:buClr>
              <a:buSzPts val="1400"/>
            </a:pPr>
            <a:r>
              <a:rPr lang="en-US" sz="2400" dirty="0"/>
              <a:t>$ </a:t>
            </a:r>
            <a:r>
              <a:rPr lang="en-US" sz="2400" b="1" dirty="0"/>
              <a:t>sudo</a:t>
            </a:r>
            <a:r>
              <a:rPr lang="en-US" sz="2400" dirty="0"/>
              <a:t> </a:t>
            </a:r>
            <a:r>
              <a:rPr lang="en-US" sz="2400" b="1" dirty="0"/>
              <a:t>iptables -I OUTPUT 1 -d 10.10.0.20 -j ACCEPT</a:t>
            </a:r>
            <a:endParaRPr lang="en-US" sz="2400" dirty="0"/>
          </a:p>
          <a:p>
            <a:pPr marL="1085850" lvl="4" indent="-285750">
              <a:buClr>
                <a:schemeClr val="dk1"/>
              </a:buClr>
              <a:buSzPts val="1400"/>
            </a:pPr>
            <a:r>
              <a:rPr lang="en-US" sz="2400" dirty="0"/>
              <a:t>$ </a:t>
            </a:r>
            <a:r>
              <a:rPr lang="en-US" sz="2400" b="1" dirty="0"/>
              <a:t>sudo</a:t>
            </a:r>
            <a:r>
              <a:rPr lang="en-US" sz="2400" dirty="0"/>
              <a:t> </a:t>
            </a:r>
            <a:r>
              <a:rPr lang="en-US" sz="2400" b="1" dirty="0"/>
              <a:t>iptables -</a:t>
            </a:r>
            <a:r>
              <a:rPr lang="en-US" sz="2400" b="1" dirty="0" err="1"/>
              <a:t>vn</a:t>
            </a:r>
            <a:r>
              <a:rPr lang="en-US" sz="2400" b="1" dirty="0"/>
              <a:t> -L -Z</a:t>
            </a:r>
            <a:endParaRPr lang="en-US" sz="2400" dirty="0"/>
          </a:p>
          <a:p>
            <a:pPr lvl="1">
              <a:lnSpc>
                <a:spcPct val="90000"/>
              </a:lnSpc>
              <a:buClr>
                <a:schemeClr val="dk1"/>
              </a:buClr>
              <a:buSzPts val="2000"/>
            </a:pPr>
            <a:endParaRPr lang="en-US" b="0" dirty="0">
              <a:latin typeface="Consolas" panose="020B0609020204030204" pitchFamily="49" charset="0"/>
            </a:endParaRPr>
          </a:p>
          <a:p>
            <a:pPr lvl="1">
              <a:lnSpc>
                <a:spcPct val="90000"/>
              </a:lnSpc>
              <a:buClr>
                <a:schemeClr val="dk1"/>
              </a:buClr>
              <a:buSzPts val="2000"/>
            </a:pPr>
            <a:r>
              <a:rPr lang="en-US" b="0" dirty="0">
                <a:latin typeface="Consolas" panose="020B0609020204030204" pitchFamily="49" charset="0"/>
              </a:rPr>
              <a:t>-I: Inserting a new rule</a:t>
            </a:r>
            <a:endParaRPr b="0" dirty="0">
              <a:latin typeface="Consolas" panose="020B0609020204030204" pitchFamily="49" charset="0"/>
            </a:endParaRPr>
          </a:p>
          <a:p>
            <a:pPr lvl="1">
              <a:lnSpc>
                <a:spcPct val="90000"/>
              </a:lnSpc>
              <a:buClr>
                <a:schemeClr val="dk1"/>
              </a:buClr>
              <a:buSzPts val="2000"/>
            </a:pPr>
            <a:endParaRPr lang="en-US" b="0" dirty="0">
              <a:latin typeface="Consolas" panose="020B0609020204030204" pitchFamily="49" charset="0"/>
            </a:endParaRPr>
          </a:p>
          <a:p>
            <a:pPr lvl="1">
              <a:lnSpc>
                <a:spcPct val="90000"/>
              </a:lnSpc>
              <a:buClr>
                <a:schemeClr val="dk1"/>
              </a:buClr>
              <a:buSzPts val="2000"/>
            </a:pPr>
            <a:r>
              <a:rPr lang="en-US" b="0" dirty="0">
                <a:latin typeface="Consolas" panose="020B0609020204030204" pitchFamily="49" charset="0"/>
              </a:rPr>
              <a:t>INPUT/OUTPUT: Incoming traffic or outgoing traffic</a:t>
            </a:r>
            <a:endParaRPr b="0" dirty="0">
              <a:latin typeface="Consolas" panose="020B0609020204030204" pitchFamily="49" charset="0"/>
            </a:endParaRPr>
          </a:p>
          <a:p>
            <a:pPr lvl="1">
              <a:lnSpc>
                <a:spcPct val="90000"/>
              </a:lnSpc>
              <a:buClr>
                <a:schemeClr val="dk1"/>
              </a:buClr>
              <a:buSzPts val="2000"/>
            </a:pPr>
            <a:endParaRPr lang="en-US" b="0" dirty="0">
              <a:latin typeface="Consolas" panose="020B0609020204030204" pitchFamily="49" charset="0"/>
            </a:endParaRPr>
          </a:p>
          <a:p>
            <a:pPr lvl="1">
              <a:lnSpc>
                <a:spcPct val="90000"/>
              </a:lnSpc>
              <a:buClr>
                <a:schemeClr val="dk1"/>
              </a:buClr>
              <a:buSzPts val="2000"/>
            </a:pPr>
            <a:r>
              <a:rPr lang="en-US" b="0" dirty="0">
                <a:latin typeface="Consolas" panose="020B0609020204030204" pitchFamily="49" charset="0"/>
              </a:rPr>
              <a:t>1: make this the first rule if there happen to be many rules</a:t>
            </a:r>
            <a:endParaRPr b="0" dirty="0">
              <a:latin typeface="Consolas" panose="020B0609020204030204" pitchFamily="49" charset="0"/>
            </a:endParaRPr>
          </a:p>
          <a:p>
            <a:pPr lvl="2">
              <a:lnSpc>
                <a:spcPct val="90000"/>
              </a:lnSpc>
              <a:buClr>
                <a:schemeClr val="dk1"/>
              </a:buClr>
              <a:buSzPts val="1800"/>
            </a:pPr>
            <a:r>
              <a:rPr lang="en-US" dirty="0">
                <a:latin typeface="Consolas" panose="020B0609020204030204" pitchFamily="49" charset="0"/>
              </a:rPr>
              <a:t>If there are things to drop packets, protections in place, they will not be affected by this rule. This is only a counter and we want to count traffic first</a:t>
            </a:r>
            <a:endParaRPr dirty="0">
              <a:latin typeface="Consolas" panose="020B0609020204030204" pitchFamily="49" charset="0"/>
            </a:endParaRPr>
          </a:p>
          <a:p>
            <a:pPr lvl="1">
              <a:lnSpc>
                <a:spcPct val="90000"/>
              </a:lnSpc>
              <a:buClr>
                <a:schemeClr val="dk1"/>
              </a:buClr>
              <a:buSzPts val="2000"/>
            </a:pPr>
            <a:endParaRPr lang="en-US" b="0" dirty="0">
              <a:latin typeface="Consolas" panose="020B0609020204030204" pitchFamily="49" charset="0"/>
            </a:endParaRPr>
          </a:p>
          <a:p>
            <a:pPr lvl="1">
              <a:lnSpc>
                <a:spcPct val="90000"/>
              </a:lnSpc>
              <a:buClr>
                <a:schemeClr val="dk1"/>
              </a:buClr>
              <a:buSzPts val="2000"/>
            </a:pPr>
            <a:r>
              <a:rPr lang="en-US" b="0" dirty="0">
                <a:latin typeface="Consolas" panose="020B0609020204030204" pitchFamily="49" charset="0"/>
              </a:rPr>
              <a:t>-s 10.10.0.20: Source IP, traffic from the target</a:t>
            </a:r>
            <a:endParaRPr b="0" dirty="0">
              <a:latin typeface="Consolas" panose="020B0609020204030204" pitchFamily="49" charset="0"/>
            </a:endParaRPr>
          </a:p>
          <a:p>
            <a:pPr lvl="1">
              <a:lnSpc>
                <a:spcPct val="90000"/>
              </a:lnSpc>
              <a:buClr>
                <a:schemeClr val="dk1"/>
              </a:buClr>
              <a:buSzPts val="2000"/>
            </a:pPr>
            <a:endParaRPr lang="en-US" b="0" dirty="0">
              <a:latin typeface="Consolas" panose="020B0609020204030204" pitchFamily="49" charset="0"/>
            </a:endParaRPr>
          </a:p>
          <a:p>
            <a:pPr lvl="1">
              <a:lnSpc>
                <a:spcPct val="90000"/>
              </a:lnSpc>
              <a:buClr>
                <a:schemeClr val="dk1"/>
              </a:buClr>
              <a:buSzPts val="2000"/>
            </a:pPr>
            <a:r>
              <a:rPr lang="en-US" b="0" dirty="0">
                <a:latin typeface="Consolas" panose="020B0609020204030204" pitchFamily="49" charset="0"/>
              </a:rPr>
              <a:t>-d 10.10.0.20: Destination IP, traffic to the target</a:t>
            </a:r>
            <a:endParaRPr b="0" dirty="0">
              <a:latin typeface="Consolas" panose="020B0609020204030204" pitchFamily="49" charset="0"/>
            </a:endParaRPr>
          </a:p>
          <a:p>
            <a:pPr lvl="1">
              <a:lnSpc>
                <a:spcPct val="90000"/>
              </a:lnSpc>
              <a:buClr>
                <a:schemeClr val="dk1"/>
              </a:buClr>
              <a:buSzPts val="2000"/>
            </a:pPr>
            <a:endParaRPr lang="en-US" b="0" dirty="0">
              <a:latin typeface="Consolas" panose="020B0609020204030204" pitchFamily="49" charset="0"/>
            </a:endParaRPr>
          </a:p>
          <a:p>
            <a:pPr lvl="1">
              <a:lnSpc>
                <a:spcPct val="90000"/>
              </a:lnSpc>
              <a:buClr>
                <a:schemeClr val="dk1"/>
              </a:buClr>
              <a:buSzPts val="2000"/>
            </a:pPr>
            <a:r>
              <a:rPr lang="en-US" b="0" dirty="0">
                <a:latin typeface="Consolas" panose="020B0609020204030204" pitchFamily="49" charset="0"/>
              </a:rPr>
              <a:t>-j ACCEPT: Specify what to do with any packets that match the rule. We can chain packets to other rules, accept, reject (</a:t>
            </a:r>
            <a:r>
              <a:rPr lang="en-US" b="0" dirty="0" err="1">
                <a:latin typeface="Consolas" panose="020B0609020204030204" pitchFamily="49" charset="0"/>
              </a:rPr>
              <a:t>rst</a:t>
            </a:r>
            <a:r>
              <a:rPr lang="en-US" b="0" dirty="0">
                <a:latin typeface="Consolas" panose="020B0609020204030204" pitchFamily="49" charset="0"/>
              </a:rPr>
              <a:t> return) or drop (silent) them. In this case, we will accept them.</a:t>
            </a:r>
            <a:endParaRPr b="0" dirty="0">
              <a:latin typeface="Consolas" panose="020B0609020204030204" pitchFamily="49"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36"/>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Iptables - About the command</a:t>
            </a:r>
            <a:endParaRPr/>
          </a:p>
        </p:txBody>
      </p:sp>
      <p:sp>
        <p:nvSpPr>
          <p:cNvPr id="339" name="Google Shape;339;p36"/>
          <p:cNvSpPr txBox="1">
            <a:spLocks noGrp="1"/>
          </p:cNvSpPr>
          <p:nvPr>
            <p:ph type="body" sz="quarter" idx="12"/>
          </p:nvPr>
        </p:nvSpPr>
        <p:spPr>
          <a:xfrm>
            <a:off x="287381" y="866274"/>
            <a:ext cx="8572840" cy="4010525"/>
          </a:xfrm>
          <a:prstGeom prst="rect">
            <a:avLst/>
          </a:prstGeom>
          <a:noFill/>
          <a:ln>
            <a:noFill/>
          </a:ln>
        </p:spPr>
        <p:txBody>
          <a:bodyPr spcFirstLastPara="1" wrap="square" lIns="0" tIns="0" rIns="0" bIns="0" anchor="t" anchorCtr="0">
            <a:normAutofit/>
          </a:bodyPr>
          <a:lstStyle/>
          <a:p>
            <a:pPr marL="1085850" marR="0" lvl="4" indent="-285750" algn="l" defTabSz="4572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Ø"/>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sym typeface="Arial"/>
              </a:rPr>
              <a:t>$ </a:t>
            </a:r>
            <a:r>
              <a:rPr kumimoji="0" lang="en-US" sz="2000" b="1" i="0" u="none" strike="noStrike" kern="0" cap="none" spc="0" normalizeH="0" baseline="0" noProof="0" dirty="0">
                <a:ln>
                  <a:noFill/>
                </a:ln>
                <a:solidFill>
                  <a:srgbClr val="000000"/>
                </a:solidFill>
                <a:effectLst/>
                <a:uLnTx/>
                <a:uFillTx/>
                <a:latin typeface="Consolas" panose="020B0609020204030204" pitchFamily="49" charset="0"/>
                <a:sym typeface="Arial"/>
              </a:rPr>
              <a:t>sudo</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sym typeface="Arial"/>
              </a:rPr>
              <a:t> </a:t>
            </a:r>
            <a:r>
              <a:rPr kumimoji="0" lang="en-US" sz="2000" b="1" i="0" u="none" strike="noStrike" kern="0" cap="none" spc="0" normalizeH="0" baseline="0" noProof="0" dirty="0">
                <a:ln>
                  <a:noFill/>
                </a:ln>
                <a:solidFill>
                  <a:srgbClr val="000000"/>
                </a:solidFill>
                <a:effectLst/>
                <a:uLnTx/>
                <a:uFillTx/>
                <a:latin typeface="Consolas" panose="020B0609020204030204" pitchFamily="49" charset="0"/>
                <a:sym typeface="Arial"/>
              </a:rPr>
              <a:t>iptables -I INPUT 1 -s 10.10.0.20 -j ACCEPT</a:t>
            </a:r>
            <a:endParaRPr kumimoji="0" lang="en-US" sz="2000" b="0" i="0" u="none" strike="noStrike" kern="0" cap="none" spc="0" normalizeH="0" baseline="0" noProof="0" dirty="0">
              <a:ln>
                <a:noFill/>
              </a:ln>
              <a:solidFill>
                <a:srgbClr val="000000"/>
              </a:solidFill>
              <a:effectLst/>
              <a:uLnTx/>
              <a:uFillTx/>
              <a:latin typeface="Consolas" panose="020B0609020204030204" pitchFamily="49" charset="0"/>
              <a:sym typeface="Arial"/>
            </a:endParaRPr>
          </a:p>
          <a:p>
            <a:pPr marL="1085850" marR="0" lvl="4" indent="-285750" algn="l" defTabSz="4572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Ø"/>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sym typeface="Arial"/>
              </a:rPr>
              <a:t>$ </a:t>
            </a:r>
            <a:r>
              <a:rPr kumimoji="0" lang="en-US" sz="2000" b="1" i="0" u="none" strike="noStrike" kern="0" cap="none" spc="0" normalizeH="0" baseline="0" noProof="0" dirty="0">
                <a:ln>
                  <a:noFill/>
                </a:ln>
                <a:solidFill>
                  <a:srgbClr val="000000"/>
                </a:solidFill>
                <a:effectLst/>
                <a:uLnTx/>
                <a:uFillTx/>
                <a:latin typeface="Consolas" panose="020B0609020204030204" pitchFamily="49" charset="0"/>
                <a:sym typeface="Arial"/>
              </a:rPr>
              <a:t>sudo</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sym typeface="Arial"/>
              </a:rPr>
              <a:t> </a:t>
            </a:r>
            <a:r>
              <a:rPr kumimoji="0" lang="en-US" sz="2000" b="1" i="0" u="none" strike="noStrike" kern="0" cap="none" spc="0" normalizeH="0" baseline="0" noProof="0" dirty="0">
                <a:ln>
                  <a:noFill/>
                </a:ln>
                <a:solidFill>
                  <a:srgbClr val="000000"/>
                </a:solidFill>
                <a:effectLst/>
                <a:uLnTx/>
                <a:uFillTx/>
                <a:latin typeface="Consolas" panose="020B0609020204030204" pitchFamily="49" charset="0"/>
                <a:sym typeface="Arial"/>
              </a:rPr>
              <a:t>iptables -I OUTPUT 1 -d 10.10.0.20 -j ACCEPT</a:t>
            </a:r>
            <a:endParaRPr kumimoji="0" lang="en-US" sz="2000" b="0" i="0" u="none" strike="noStrike" kern="0" cap="none" spc="0" normalizeH="0" baseline="0" noProof="0" dirty="0">
              <a:ln>
                <a:noFill/>
              </a:ln>
              <a:solidFill>
                <a:srgbClr val="000000"/>
              </a:solidFill>
              <a:effectLst/>
              <a:uLnTx/>
              <a:uFillTx/>
              <a:latin typeface="Consolas" panose="020B0609020204030204" pitchFamily="49" charset="0"/>
              <a:sym typeface="Arial"/>
            </a:endParaRPr>
          </a:p>
          <a:p>
            <a:pPr marL="1085850" marR="0" lvl="4" indent="-285750" algn="l" defTabSz="4572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Ø"/>
              <a:tabLst/>
              <a:defRPr/>
            </a:pPr>
            <a:r>
              <a:rPr kumimoji="0" lang="en-US" sz="2000" b="0" i="0" u="none" strike="noStrike" kern="0" cap="none" spc="0" normalizeH="0" baseline="0" noProof="0" dirty="0">
                <a:ln>
                  <a:noFill/>
                </a:ln>
                <a:solidFill>
                  <a:srgbClr val="000000"/>
                </a:solidFill>
                <a:effectLst/>
                <a:uLnTx/>
                <a:uFillTx/>
                <a:latin typeface="Consolas" panose="020B0609020204030204" pitchFamily="49" charset="0"/>
                <a:sym typeface="Arial"/>
              </a:rPr>
              <a:t>$ </a:t>
            </a:r>
            <a:r>
              <a:rPr kumimoji="0" lang="en-US" sz="2000" b="1" i="0" u="none" strike="noStrike" kern="0" cap="none" spc="0" normalizeH="0" baseline="0" noProof="0" dirty="0">
                <a:ln>
                  <a:noFill/>
                </a:ln>
                <a:solidFill>
                  <a:srgbClr val="000000"/>
                </a:solidFill>
                <a:effectLst/>
                <a:uLnTx/>
                <a:uFillTx/>
                <a:latin typeface="Consolas" panose="020B0609020204030204" pitchFamily="49" charset="0"/>
                <a:sym typeface="Arial"/>
              </a:rPr>
              <a:t>sudo</a:t>
            </a:r>
            <a:r>
              <a:rPr kumimoji="0" lang="en-US" sz="2000" b="0" i="0" u="none" strike="noStrike" kern="0" cap="none" spc="0" normalizeH="0" baseline="0" noProof="0" dirty="0">
                <a:ln>
                  <a:noFill/>
                </a:ln>
                <a:solidFill>
                  <a:srgbClr val="000000"/>
                </a:solidFill>
                <a:effectLst/>
                <a:uLnTx/>
                <a:uFillTx/>
                <a:latin typeface="Consolas" panose="020B0609020204030204" pitchFamily="49" charset="0"/>
                <a:sym typeface="Arial"/>
              </a:rPr>
              <a:t> </a:t>
            </a:r>
            <a:r>
              <a:rPr kumimoji="0" lang="en-US" sz="2000" b="1" i="0" u="none" strike="noStrike" kern="0" cap="none" spc="0" normalizeH="0" baseline="0" noProof="0" dirty="0">
                <a:ln>
                  <a:noFill/>
                </a:ln>
                <a:solidFill>
                  <a:srgbClr val="000000"/>
                </a:solidFill>
                <a:effectLst/>
                <a:uLnTx/>
                <a:uFillTx/>
                <a:latin typeface="Consolas" panose="020B0609020204030204" pitchFamily="49" charset="0"/>
                <a:sym typeface="Arial"/>
              </a:rPr>
              <a:t>iptables -</a:t>
            </a:r>
            <a:r>
              <a:rPr kumimoji="0" lang="en-US" sz="2000" b="1" i="0" u="none" strike="noStrike" kern="0" cap="none" spc="0" normalizeH="0" baseline="0" noProof="0" dirty="0" err="1">
                <a:ln>
                  <a:noFill/>
                </a:ln>
                <a:solidFill>
                  <a:srgbClr val="000000"/>
                </a:solidFill>
                <a:effectLst/>
                <a:uLnTx/>
                <a:uFillTx/>
                <a:latin typeface="Consolas" panose="020B0609020204030204" pitchFamily="49" charset="0"/>
                <a:sym typeface="Arial"/>
              </a:rPr>
              <a:t>vn</a:t>
            </a:r>
            <a:r>
              <a:rPr kumimoji="0" lang="en-US" sz="2000" b="1" i="0" u="none" strike="noStrike" kern="0" cap="none" spc="0" normalizeH="0" baseline="0" noProof="0" dirty="0">
                <a:ln>
                  <a:noFill/>
                </a:ln>
                <a:solidFill>
                  <a:srgbClr val="000000"/>
                </a:solidFill>
                <a:effectLst/>
                <a:uLnTx/>
                <a:uFillTx/>
                <a:latin typeface="Consolas" panose="020B0609020204030204" pitchFamily="49" charset="0"/>
                <a:sym typeface="Arial"/>
              </a:rPr>
              <a:t> -L -Z</a:t>
            </a:r>
            <a:endParaRPr kumimoji="0" lang="en-US" sz="2000" b="0" i="0" u="none" strike="noStrike" kern="0" cap="none" spc="0" normalizeH="0" baseline="0" noProof="0" dirty="0">
              <a:ln>
                <a:noFill/>
              </a:ln>
              <a:solidFill>
                <a:srgbClr val="000000"/>
              </a:solidFill>
              <a:effectLst/>
              <a:uLnTx/>
              <a:uFillTx/>
              <a:latin typeface="Consolas" panose="020B0609020204030204" pitchFamily="49" charset="0"/>
              <a:sym typeface="Arial"/>
            </a:endParaRPr>
          </a:p>
          <a:p>
            <a:pPr lvl="1">
              <a:lnSpc>
                <a:spcPct val="90000"/>
              </a:lnSpc>
              <a:buClr>
                <a:schemeClr val="dk1"/>
              </a:buClr>
              <a:buSzPts val="2000"/>
            </a:pPr>
            <a:endParaRPr lang="en-US" sz="1400" b="0" dirty="0">
              <a:latin typeface="Consolas" panose="020B0609020204030204" pitchFamily="49" charset="0"/>
            </a:endParaRPr>
          </a:p>
          <a:p>
            <a:pPr lvl="1">
              <a:lnSpc>
                <a:spcPct val="90000"/>
              </a:lnSpc>
              <a:buClr>
                <a:schemeClr val="dk1"/>
              </a:buClr>
              <a:buSzPts val="2000"/>
            </a:pPr>
            <a:r>
              <a:rPr lang="en-US" sz="1600" b="0" dirty="0">
                <a:latin typeface="Consolas" panose="020B0609020204030204" pitchFamily="49" charset="0"/>
              </a:rPr>
              <a:t>-Z: zeroize the counter</a:t>
            </a:r>
            <a:endParaRPr sz="1600" b="0" dirty="0">
              <a:latin typeface="Consolas" panose="020B0609020204030204" pitchFamily="49" charset="0"/>
            </a:endParaRPr>
          </a:p>
          <a:p>
            <a:pPr lvl="1">
              <a:lnSpc>
                <a:spcPct val="90000"/>
              </a:lnSpc>
              <a:buClr>
                <a:schemeClr val="dk1"/>
              </a:buClr>
              <a:buSzPts val="2000"/>
            </a:pPr>
            <a:endParaRPr lang="en-US" sz="1600" b="0" dirty="0">
              <a:latin typeface="Consolas" panose="020B0609020204030204" pitchFamily="49" charset="0"/>
            </a:endParaRPr>
          </a:p>
          <a:p>
            <a:pPr lvl="1">
              <a:lnSpc>
                <a:spcPct val="90000"/>
              </a:lnSpc>
              <a:buClr>
                <a:schemeClr val="dk1"/>
              </a:buClr>
              <a:buSzPts val="2000"/>
            </a:pPr>
            <a:r>
              <a:rPr lang="en-US" sz="1600" b="0" dirty="0">
                <a:latin typeface="Consolas" panose="020B0609020204030204" pitchFamily="49" charset="0"/>
              </a:rPr>
              <a:t>-L: list the counter</a:t>
            </a:r>
          </a:p>
          <a:p>
            <a:pPr lvl="1">
              <a:lnSpc>
                <a:spcPct val="90000"/>
              </a:lnSpc>
              <a:buClr>
                <a:schemeClr val="dk1"/>
              </a:buClr>
              <a:buSzPts val="2000"/>
            </a:pPr>
            <a:endParaRPr lang="en-US" sz="1600" dirty="0">
              <a:latin typeface="Consolas" panose="020B0609020204030204" pitchFamily="49" charset="0"/>
            </a:endParaRPr>
          </a:p>
          <a:p>
            <a:pPr lvl="1">
              <a:buClr>
                <a:schemeClr val="dk1"/>
              </a:buClr>
              <a:buSzPts val="2000"/>
            </a:pPr>
            <a:r>
              <a:rPr lang="en-US" sz="1600" dirty="0">
                <a:latin typeface="Consolas" panose="020B0609020204030204" pitchFamily="49" charset="0"/>
              </a:rPr>
              <a:t>-n: no name resolution</a:t>
            </a:r>
          </a:p>
          <a:p>
            <a:pPr lvl="1">
              <a:buClr>
                <a:schemeClr val="dk1"/>
              </a:buClr>
              <a:buSzPts val="2000"/>
            </a:pPr>
            <a:endParaRPr lang="en-US" sz="1600" dirty="0">
              <a:latin typeface="Consolas" panose="020B0609020204030204" pitchFamily="49" charset="0"/>
            </a:endParaRPr>
          </a:p>
          <a:p>
            <a:pPr lvl="1">
              <a:buClr>
                <a:schemeClr val="dk1"/>
              </a:buClr>
              <a:buSzPts val="2000"/>
            </a:pPr>
            <a:r>
              <a:rPr lang="en-US" sz="1600" dirty="0">
                <a:latin typeface="Consolas" panose="020B0609020204030204" pitchFamily="49" charset="0"/>
              </a:rPr>
              <a:t>-v: verbose, to see counters</a:t>
            </a:r>
          </a:p>
          <a:p>
            <a:pPr lvl="1">
              <a:buClr>
                <a:schemeClr val="dk1"/>
              </a:buClr>
              <a:buSzPts val="2000"/>
            </a:pPr>
            <a:endParaRPr lang="en-US" sz="1600" dirty="0">
              <a:latin typeface="Consolas" panose="020B0609020204030204" pitchFamily="49" charset="0"/>
            </a:endParaRPr>
          </a:p>
          <a:p>
            <a:pPr lvl="1">
              <a:buClr>
                <a:schemeClr val="dk1"/>
              </a:buClr>
              <a:buSzPts val="2000"/>
            </a:pPr>
            <a:r>
              <a:rPr lang="en-US" sz="1600" dirty="0">
                <a:latin typeface="Consolas" panose="020B0609020204030204" pitchFamily="49" charset="0"/>
              </a:rPr>
              <a:t>-L: List the rules and chains</a:t>
            </a:r>
          </a:p>
          <a:p>
            <a:pPr lvl="1">
              <a:lnSpc>
                <a:spcPct val="90000"/>
              </a:lnSpc>
              <a:buClr>
                <a:schemeClr val="dk1"/>
              </a:buClr>
              <a:buSzPts val="2000"/>
            </a:pPr>
            <a:endParaRPr sz="1400" b="0" dirty="0">
              <a:latin typeface="Consolas" panose="020B0609020204030204" pitchFamily="49" charset="0"/>
            </a:endParaRPr>
          </a:p>
        </p:txBody>
      </p:sp>
    </p:spTree>
    <p:extLst>
      <p:ext uri="{BB962C8B-B14F-4D97-AF65-F5344CB8AC3E}">
        <p14:creationId xmlns:p14="http://schemas.microsoft.com/office/powerpoint/2010/main" val="2323685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4" name="Google Shape;354;p38"/>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Scanning target</a:t>
            </a:r>
            <a:endParaRPr/>
          </a:p>
        </p:txBody>
      </p:sp>
      <p:sp>
        <p:nvSpPr>
          <p:cNvPr id="353" name="Google Shape;353;p38"/>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pPr>
            <a:r>
              <a:rPr lang="en-US" dirty="0"/>
              <a:t>Warm up:</a:t>
            </a:r>
            <a:endParaRPr dirty="0"/>
          </a:p>
          <a:p>
            <a:pPr>
              <a:buClr>
                <a:schemeClr val="dk1"/>
              </a:buClr>
              <a:buSzPts val="2000"/>
            </a:pPr>
            <a:endParaRPr dirty="0"/>
          </a:p>
          <a:p>
            <a:pPr>
              <a:buClr>
                <a:schemeClr val="dk1"/>
              </a:buClr>
              <a:buSzPts val="2000"/>
            </a:pPr>
            <a:r>
              <a:rPr lang="en-US" dirty="0"/>
              <a:t>Perform the following </a:t>
            </a:r>
            <a:r>
              <a:rPr lang="en-US" dirty="0" err="1"/>
              <a:t>nmap</a:t>
            </a:r>
            <a:r>
              <a:rPr lang="en-US" dirty="0"/>
              <a:t> scans on our target, </a:t>
            </a:r>
            <a:r>
              <a:rPr lang="en-US" b="1" dirty="0"/>
              <a:t>10.10.0.20 </a:t>
            </a:r>
            <a:endParaRPr dirty="0"/>
          </a:p>
          <a:p>
            <a:pPr marL="857250" lvl="1" indent="-285750">
              <a:buClr>
                <a:schemeClr val="dk1"/>
              </a:buClr>
              <a:buSzPts val="1800"/>
            </a:pPr>
            <a:endParaRPr dirty="0"/>
          </a:p>
          <a:p>
            <a:pPr lvl="1">
              <a:buClr>
                <a:schemeClr val="dk1"/>
              </a:buClr>
              <a:buSzPts val="1800"/>
            </a:pPr>
            <a:r>
              <a:rPr lang="en-US" dirty="0"/>
              <a:t>You can use </a:t>
            </a:r>
            <a:r>
              <a:rPr lang="en-US" dirty="0" err="1"/>
              <a:t>tcpdump</a:t>
            </a:r>
            <a:r>
              <a:rPr lang="en-US" dirty="0"/>
              <a:t> to verify what the scans are doing</a:t>
            </a:r>
            <a:endParaRPr dirty="0"/>
          </a:p>
          <a:p>
            <a:pPr marL="1200150" lvl="2" indent="-285750">
              <a:buClr>
                <a:schemeClr val="dk1"/>
              </a:buClr>
              <a:buSzPts val="1600"/>
            </a:pPr>
            <a:r>
              <a:rPr lang="en-US" dirty="0"/>
              <a:t>You can also use </a:t>
            </a:r>
            <a:r>
              <a:rPr lang="en-US" b="1" dirty="0"/>
              <a:t>--packet-trace</a:t>
            </a:r>
            <a:endParaRPr dirty="0"/>
          </a:p>
          <a:p>
            <a:pPr marL="857250" lvl="1" indent="-285750">
              <a:buClr>
                <a:schemeClr val="dk1"/>
              </a:buClr>
              <a:buSzPts val="1800"/>
            </a:pPr>
            <a:endParaRPr dirty="0"/>
          </a:p>
          <a:p>
            <a:pPr lvl="1">
              <a:buClr>
                <a:schemeClr val="dk1"/>
              </a:buClr>
              <a:buSzPts val="1800"/>
            </a:pPr>
            <a:r>
              <a:rPr lang="en-US" b="1" dirty="0"/>
              <a:t>If you're scanning any local VM, try increasing the timing to 4! </a:t>
            </a:r>
            <a:endParaRPr dirty="0"/>
          </a:p>
          <a:p>
            <a:pPr marL="1200150" lvl="2" indent="-285750">
              <a:buClr>
                <a:schemeClr val="dk1"/>
              </a:buClr>
              <a:buSzPts val="1600"/>
            </a:pPr>
            <a:r>
              <a:rPr lang="en-US" dirty="0"/>
              <a:t>This should speed things up. T5 may cause false results and dropped packets</a:t>
            </a:r>
            <a:endParaRPr dirty="0"/>
          </a:p>
          <a:p>
            <a:pPr marL="1301750" lvl="2" indent="-285750">
              <a:buClr>
                <a:schemeClr val="dk1"/>
              </a:buClr>
              <a:buSzPts val="1600"/>
            </a:pPr>
            <a:endParaRPr dirty="0"/>
          </a:p>
          <a:p>
            <a:pPr lvl="1">
              <a:buClr>
                <a:schemeClr val="dk1"/>
              </a:buClr>
              <a:buSzPts val="1800"/>
            </a:pPr>
            <a:r>
              <a:rPr lang="en-US" dirty="0"/>
              <a:t>Make sure to use your Iptables and check it out after</a:t>
            </a:r>
            <a:endParaRPr dirty="0"/>
          </a:p>
          <a:p>
            <a:pPr>
              <a:buClr>
                <a:schemeClr val="dk1"/>
              </a:buClr>
              <a:buSzPts val="2000"/>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9"/>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Warm up</a:t>
            </a:r>
            <a:endParaRPr/>
          </a:p>
        </p:txBody>
      </p:sp>
      <p:sp>
        <p:nvSpPr>
          <p:cNvPr id="360" name="Google Shape;360;p39"/>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1800"/>
              <a:buFont typeface="Arial"/>
              <a:buChar char="•"/>
            </a:pPr>
            <a:r>
              <a:rPr lang="en-US" sz="1800" dirty="0"/>
              <a:t>We see that the scan of the top 1000 ports used about 103kB of bandwidth</a:t>
            </a:r>
            <a:endParaRPr dirty="0"/>
          </a:p>
        </p:txBody>
      </p:sp>
      <p:pic>
        <p:nvPicPr>
          <p:cNvPr id="363" name="Google Shape;363;p39"/>
          <p:cNvPicPr preferRelativeResize="0"/>
          <p:nvPr/>
        </p:nvPicPr>
        <p:blipFill>
          <a:blip r:embed="rId3">
            <a:alphaModFix/>
          </a:blip>
          <a:stretch>
            <a:fillRect/>
          </a:stretch>
        </p:blipFill>
        <p:spPr>
          <a:xfrm>
            <a:off x="152400" y="1595309"/>
            <a:ext cx="8038773" cy="30195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4"/>
          <p:cNvPicPr preferRelativeResize="0"/>
          <p:nvPr/>
        </p:nvPicPr>
        <p:blipFill rotWithShape="1">
          <a:blip r:embed="rId3">
            <a:alphaModFix/>
          </a:blip>
          <a:srcRect r="51067"/>
          <a:stretch/>
        </p:blipFill>
        <p:spPr>
          <a:xfrm>
            <a:off x="-3175" y="-1588"/>
            <a:ext cx="4483100" cy="5157788"/>
          </a:xfrm>
          <a:prstGeom prst="rect">
            <a:avLst/>
          </a:prstGeom>
          <a:noFill/>
          <a:ln>
            <a:noFill/>
          </a:ln>
        </p:spPr>
      </p:pic>
      <p:sp>
        <p:nvSpPr>
          <p:cNvPr id="70" name="Google Shape;70;p4"/>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a:ea typeface="Arial"/>
                <a:cs typeface="Arial"/>
                <a:sym typeface="Arial"/>
              </a:rPr>
              <a:t>TCPDump</a:t>
            </a:r>
            <a:endParaRPr sz="14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9" name="Google Shape;369;p40"/>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Iptables Zeroize</a:t>
            </a:r>
            <a:endParaRPr/>
          </a:p>
        </p:txBody>
      </p:sp>
      <p:sp>
        <p:nvSpPr>
          <p:cNvPr id="368" name="Google Shape;368;p40"/>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lnSpc>
                <a:spcPct val="90000"/>
              </a:lnSpc>
              <a:buClr>
                <a:schemeClr val="dk1"/>
              </a:buClr>
              <a:buSzPts val="2000"/>
            </a:pPr>
            <a:r>
              <a:rPr lang="en-US" dirty="0"/>
              <a:t>Don't forget to zeroize your iptables rules</a:t>
            </a:r>
            <a:endParaRPr dirty="0"/>
          </a:p>
          <a:p>
            <a:pPr>
              <a:lnSpc>
                <a:spcPct val="90000"/>
              </a:lnSpc>
              <a:buClr>
                <a:schemeClr val="dk1"/>
              </a:buClr>
              <a:buSzPts val="2000"/>
            </a:pPr>
            <a:r>
              <a:rPr lang="en-US" dirty="0"/>
              <a:t>Continue to use iptables to see what kind of impact you have on a network</a:t>
            </a:r>
            <a:endParaRPr dirty="0"/>
          </a:p>
          <a:p>
            <a:pPr>
              <a:lnSpc>
                <a:spcPct val="90000"/>
              </a:lnSpc>
              <a:buClr>
                <a:schemeClr val="dk1"/>
              </a:buClr>
              <a:buSzPts val="2000"/>
            </a:pPr>
            <a:r>
              <a:rPr lang="en-US" dirty="0"/>
              <a:t>Keep this in mind when thinking about what time or what kind of scan to run</a:t>
            </a:r>
            <a:endParaRPr dirty="0"/>
          </a:p>
          <a:p>
            <a:pPr lvl="1">
              <a:lnSpc>
                <a:spcPct val="90000"/>
              </a:lnSpc>
              <a:buClr>
                <a:schemeClr val="dk1"/>
              </a:buClr>
              <a:buSzPts val="1800"/>
            </a:pPr>
            <a:r>
              <a:rPr lang="en-US" dirty="0"/>
              <a:t>Especially if you are scanning larger than a /24 network, all ports!</a:t>
            </a:r>
            <a:endParaRPr dirty="0"/>
          </a:p>
        </p:txBody>
      </p:sp>
      <p:pic>
        <p:nvPicPr>
          <p:cNvPr id="371" name="Google Shape;371;p40"/>
          <p:cNvPicPr preferRelativeResize="0"/>
          <p:nvPr/>
        </p:nvPicPr>
        <p:blipFill>
          <a:blip r:embed="rId3">
            <a:alphaModFix/>
          </a:blip>
          <a:stretch>
            <a:fillRect/>
          </a:stretch>
        </p:blipFill>
        <p:spPr>
          <a:xfrm>
            <a:off x="1025700" y="2716751"/>
            <a:ext cx="5796408" cy="18907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41"/>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Nmap lab questions</a:t>
            </a:r>
            <a:endParaRPr/>
          </a:p>
        </p:txBody>
      </p:sp>
      <p:sp>
        <p:nvSpPr>
          <p:cNvPr id="376" name="Google Shape;376;p41"/>
          <p:cNvSpPr txBox="1">
            <a:spLocks noGrp="1"/>
          </p:cNvSpPr>
          <p:nvPr>
            <p:ph type="body" sz="quarter" idx="12"/>
          </p:nvPr>
        </p:nvSpPr>
        <p:spPr>
          <a:prstGeom prst="rect">
            <a:avLst/>
          </a:prstGeom>
          <a:noFill/>
          <a:ln>
            <a:noFill/>
          </a:ln>
        </p:spPr>
        <p:txBody>
          <a:bodyPr spcFirstLastPara="1" wrap="square" lIns="0" tIns="0" rIns="0" bIns="0" anchor="t" anchorCtr="0">
            <a:normAutofit lnSpcReduction="10000"/>
          </a:bodyPr>
          <a:lstStyle/>
          <a:p>
            <a:pPr>
              <a:lnSpc>
                <a:spcPct val="90000"/>
              </a:lnSpc>
              <a:buClr>
                <a:schemeClr val="dk1"/>
              </a:buClr>
              <a:buSzPts val="2000"/>
              <a:buFont typeface="+mj-lt"/>
              <a:buAutoNum type="arabicPeriod"/>
            </a:pPr>
            <a:r>
              <a:rPr lang="en-US" dirty="0"/>
              <a:t>Scan the target for connectivity only, no ports. Let’s make sure we can access it</a:t>
            </a:r>
            <a:endParaRPr dirty="0"/>
          </a:p>
          <a:p>
            <a:pPr marL="571500">
              <a:lnSpc>
                <a:spcPct val="90000"/>
              </a:lnSpc>
              <a:buClr>
                <a:schemeClr val="dk1"/>
              </a:buClr>
              <a:buSzPts val="2000"/>
              <a:buFont typeface="+mj-lt"/>
              <a:buAutoNum type="arabicPeriod"/>
            </a:pPr>
            <a:endParaRPr dirty="0"/>
          </a:p>
          <a:p>
            <a:pPr>
              <a:lnSpc>
                <a:spcPct val="90000"/>
              </a:lnSpc>
              <a:buClr>
                <a:schemeClr val="dk1"/>
              </a:buClr>
              <a:buSzPts val="2000"/>
              <a:buFont typeface="+mj-lt"/>
              <a:buAutoNum type="arabicPeriod"/>
            </a:pPr>
            <a:r>
              <a:rPr lang="en-US" dirty="0"/>
              <a:t>Scan the target, scan all ports, TCP connect scan</a:t>
            </a:r>
            <a:endParaRPr dirty="0"/>
          </a:p>
          <a:p>
            <a:pPr lvl="1">
              <a:lnSpc>
                <a:spcPct val="90000"/>
              </a:lnSpc>
              <a:buClr>
                <a:schemeClr val="dk1"/>
              </a:buClr>
              <a:buSzPts val="1800"/>
            </a:pPr>
            <a:r>
              <a:rPr lang="en-US" dirty="0"/>
              <a:t>What ports are open?</a:t>
            </a:r>
            <a:endParaRPr dirty="0"/>
          </a:p>
          <a:p>
            <a:pPr marL="914400" lvl="1" indent="-342900">
              <a:lnSpc>
                <a:spcPct val="90000"/>
              </a:lnSpc>
              <a:buClr>
                <a:schemeClr val="dk1"/>
              </a:buClr>
              <a:buSzPts val="1800"/>
              <a:buFont typeface="+mj-lt"/>
              <a:buAutoNum type="arabicPeriod"/>
            </a:pPr>
            <a:endParaRPr dirty="0"/>
          </a:p>
          <a:p>
            <a:pPr>
              <a:lnSpc>
                <a:spcPct val="90000"/>
              </a:lnSpc>
              <a:buClr>
                <a:schemeClr val="dk1"/>
              </a:buClr>
              <a:buSzPts val="2000"/>
              <a:buFont typeface="+mj-lt"/>
              <a:buAutoNum type="arabicPeriod"/>
            </a:pPr>
            <a:r>
              <a:rPr lang="en-US" dirty="0"/>
              <a:t>Scan the top 20 ports with UDP only, and have </a:t>
            </a:r>
            <a:r>
              <a:rPr lang="en-US" dirty="0" err="1"/>
              <a:t>nmap</a:t>
            </a:r>
            <a:r>
              <a:rPr lang="en-US" dirty="0"/>
              <a:t> show you the reason</a:t>
            </a:r>
            <a:endParaRPr dirty="0"/>
          </a:p>
          <a:p>
            <a:pPr lvl="1">
              <a:lnSpc>
                <a:spcPct val="90000"/>
              </a:lnSpc>
              <a:buClr>
                <a:schemeClr val="dk1"/>
              </a:buClr>
              <a:buSzPts val="1800"/>
            </a:pPr>
            <a:r>
              <a:rPr lang="en-US" dirty="0"/>
              <a:t>Did you see any new ports open?</a:t>
            </a:r>
            <a:endParaRPr dirty="0"/>
          </a:p>
          <a:p>
            <a:pPr marL="914400" lvl="1" indent="-342900">
              <a:lnSpc>
                <a:spcPct val="90000"/>
              </a:lnSpc>
              <a:buClr>
                <a:schemeClr val="dk1"/>
              </a:buClr>
              <a:buSzPts val="1800"/>
              <a:buFont typeface="+mj-lt"/>
              <a:buAutoNum type="arabicPeriod"/>
            </a:pPr>
            <a:endParaRPr dirty="0"/>
          </a:p>
          <a:p>
            <a:pPr>
              <a:lnSpc>
                <a:spcPct val="90000"/>
              </a:lnSpc>
              <a:buClr>
                <a:schemeClr val="dk1"/>
              </a:buClr>
              <a:buSzPts val="2000"/>
              <a:buFont typeface="+mj-lt"/>
              <a:buAutoNum type="arabicPeriod"/>
            </a:pPr>
            <a:r>
              <a:rPr lang="en-US" dirty="0"/>
              <a:t>Two scans: scan the top 20 ports, have </a:t>
            </a:r>
            <a:r>
              <a:rPr lang="en-US" dirty="0" err="1"/>
              <a:t>nmap</a:t>
            </a:r>
            <a:r>
              <a:rPr lang="en-US" dirty="0"/>
              <a:t> show you the reason, make the timings Insane (5) and then Polite (2)</a:t>
            </a:r>
            <a:endParaRPr dirty="0"/>
          </a:p>
          <a:p>
            <a:pPr lvl="1">
              <a:lnSpc>
                <a:spcPct val="90000"/>
              </a:lnSpc>
              <a:buClr>
                <a:schemeClr val="dk1"/>
              </a:buClr>
              <a:buSzPts val="1800"/>
            </a:pPr>
            <a:r>
              <a:rPr lang="en-US" dirty="0"/>
              <a:t>Anything different?</a:t>
            </a:r>
            <a:endParaRPr dirty="0"/>
          </a:p>
          <a:p>
            <a:pPr marL="571500">
              <a:lnSpc>
                <a:spcPct val="90000"/>
              </a:lnSpc>
              <a:buClr>
                <a:schemeClr val="dk1"/>
              </a:buClr>
              <a:buSzPts val="2000"/>
              <a:buFont typeface="+mj-lt"/>
              <a:buAutoNum type="arabicPeriod"/>
            </a:pPr>
            <a:endParaRPr dirty="0"/>
          </a:p>
          <a:p>
            <a:pPr>
              <a:lnSpc>
                <a:spcPct val="90000"/>
              </a:lnSpc>
              <a:buClr>
                <a:schemeClr val="dk1"/>
              </a:buClr>
              <a:buSzPts val="2000"/>
              <a:buFont typeface="+mj-lt"/>
              <a:buAutoNum type="arabicPeriod"/>
            </a:pPr>
            <a:r>
              <a:rPr lang="en-US" dirty="0"/>
              <a:t>Scan all </a:t>
            </a:r>
            <a:r>
              <a:rPr lang="en-US" b="1" dirty="0"/>
              <a:t>open</a:t>
            </a:r>
            <a:r>
              <a:rPr lang="en-US" dirty="0"/>
              <a:t> ports only, Normal timing, TCP connect, enable version scanning, include reason, and output to an xml file</a:t>
            </a:r>
            <a:endParaRPr dirty="0"/>
          </a:p>
          <a:p>
            <a:pPr marL="571500">
              <a:lnSpc>
                <a:spcPct val="90000"/>
              </a:lnSpc>
              <a:buClr>
                <a:schemeClr val="dk1"/>
              </a:buClr>
              <a:buSzPts val="2000"/>
              <a:buFont typeface="+mj-lt"/>
              <a:buAutoNum type="arabicPeriod"/>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42"/>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nmap answers</a:t>
            </a:r>
            <a:endParaRPr/>
          </a:p>
        </p:txBody>
      </p:sp>
      <p:sp>
        <p:nvSpPr>
          <p:cNvPr id="383" name="Google Shape;383;p42"/>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a:t>on the next page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43"/>
          <p:cNvPicPr preferRelativeResize="0"/>
          <p:nvPr/>
        </p:nvPicPr>
        <p:blipFill>
          <a:blip r:embed="rId3">
            <a:alphaModFix/>
          </a:blip>
          <a:stretch>
            <a:fillRect/>
          </a:stretch>
        </p:blipFill>
        <p:spPr>
          <a:xfrm>
            <a:off x="41400" y="4181296"/>
            <a:ext cx="9102601" cy="816350"/>
          </a:xfrm>
          <a:prstGeom prst="rect">
            <a:avLst/>
          </a:prstGeom>
          <a:noFill/>
          <a:ln>
            <a:noFill/>
          </a:ln>
        </p:spPr>
      </p:pic>
      <p:sp>
        <p:nvSpPr>
          <p:cNvPr id="392" name="Google Shape;392;p43"/>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Nmap answers</a:t>
            </a:r>
            <a:endParaRPr/>
          </a:p>
        </p:txBody>
      </p:sp>
      <p:sp>
        <p:nvSpPr>
          <p:cNvPr id="391" name="Google Shape;391;p43"/>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indent="0">
              <a:buClr>
                <a:schemeClr val="dk1"/>
              </a:buClr>
              <a:buSzPts val="2000"/>
              <a:buNone/>
            </a:pPr>
            <a:r>
              <a:rPr lang="en-US" dirty="0"/>
              <a:t>Scan the target for connectivity only, no ports. Let’s make sure we can access it</a:t>
            </a:r>
            <a:endParaRPr dirty="0"/>
          </a:p>
          <a:p>
            <a:pPr marL="800100" lvl="4" indent="0" algn="l" rtl="0">
              <a:spcBef>
                <a:spcPts val="0"/>
              </a:spcBef>
              <a:spcAft>
                <a:spcPts val="0"/>
              </a:spcAft>
              <a:buClr>
                <a:schemeClr val="dk1"/>
              </a:buClr>
              <a:buSzPts val="1400"/>
              <a:buNone/>
            </a:pPr>
            <a:r>
              <a:rPr lang="en-US" dirty="0"/>
              <a:t>$ </a:t>
            </a:r>
            <a:r>
              <a:rPr lang="en-US" b="1" dirty="0" err="1"/>
              <a:t>nmap</a:t>
            </a:r>
            <a:r>
              <a:rPr lang="en-US" b="1" dirty="0"/>
              <a:t> 10.10.0.20 -</a:t>
            </a:r>
            <a:r>
              <a:rPr lang="en-US" b="1" dirty="0" err="1"/>
              <a:t>sn</a:t>
            </a:r>
            <a:r>
              <a:rPr lang="en-US" b="1" dirty="0"/>
              <a:t> -T4</a:t>
            </a:r>
            <a:endParaRPr dirty="0"/>
          </a:p>
          <a:p>
            <a:pPr marL="889000" lvl="4" indent="0">
              <a:buClr>
                <a:schemeClr val="dk1"/>
              </a:buClr>
              <a:buSzPts val="1400"/>
              <a:buNone/>
            </a:pPr>
            <a:endParaRPr dirty="0"/>
          </a:p>
          <a:p>
            <a:pPr marL="0" lvl="0" indent="0" algn="l" rtl="0">
              <a:spcBef>
                <a:spcPts val="0"/>
              </a:spcBef>
              <a:spcAft>
                <a:spcPts val="0"/>
              </a:spcAft>
              <a:buClr>
                <a:schemeClr val="dk1"/>
              </a:buClr>
              <a:buSzPts val="2000"/>
              <a:buNone/>
            </a:pPr>
            <a:r>
              <a:rPr lang="en-US" dirty="0"/>
              <a:t>The target should be up</a:t>
            </a:r>
            <a:endParaRPr dirty="0"/>
          </a:p>
          <a:p>
            <a:pPr marL="457200" lvl="1" indent="0" algn="l" rtl="0">
              <a:spcBef>
                <a:spcPts val="0"/>
              </a:spcBef>
              <a:spcAft>
                <a:spcPts val="0"/>
              </a:spcAft>
              <a:buClr>
                <a:schemeClr val="dk1"/>
              </a:buClr>
              <a:buSzPts val="1800"/>
              <a:buNone/>
            </a:pPr>
            <a:r>
              <a:rPr lang="en-US" dirty="0"/>
              <a:t>By default, we see that </a:t>
            </a:r>
            <a:r>
              <a:rPr lang="en-US" dirty="0" err="1"/>
              <a:t>nmap</a:t>
            </a:r>
            <a:r>
              <a:rPr lang="en-US" dirty="0"/>
              <a:t> sends an ARP request for local targets when executed as privileged user</a:t>
            </a:r>
            <a:endParaRPr dirty="0"/>
          </a:p>
          <a:p>
            <a:pPr marL="571500" lvl="1" indent="0">
              <a:buClr>
                <a:schemeClr val="dk1"/>
              </a:buClr>
              <a:buSzPts val="1800"/>
              <a:buNone/>
            </a:pPr>
            <a:endParaRPr dirty="0"/>
          </a:p>
          <a:p>
            <a:pPr marL="571500" lvl="1" indent="0">
              <a:buClr>
                <a:schemeClr val="dk1"/>
              </a:buClr>
              <a:buSzPts val="1800"/>
              <a:buNone/>
            </a:pPr>
            <a:endParaRPr dirty="0"/>
          </a:p>
          <a:p>
            <a:pPr marL="571500" lvl="1" indent="0">
              <a:buClr>
                <a:schemeClr val="dk1"/>
              </a:buClr>
              <a:buSzPts val="1800"/>
              <a:buNone/>
            </a:pPr>
            <a:endParaRPr dirty="0"/>
          </a:p>
          <a:p>
            <a:pPr marL="0" lvl="1" indent="0">
              <a:buClr>
                <a:schemeClr val="dk1"/>
              </a:buClr>
              <a:buSzPts val="1800"/>
              <a:buNone/>
            </a:pPr>
            <a:endParaRPr dirty="0"/>
          </a:p>
          <a:p>
            <a:pPr marL="457200" lvl="1" indent="0" algn="l" rtl="0">
              <a:spcBef>
                <a:spcPts val="0"/>
              </a:spcBef>
              <a:spcAft>
                <a:spcPts val="0"/>
              </a:spcAft>
              <a:buClr>
                <a:schemeClr val="dk1"/>
              </a:buClr>
              <a:buSzPts val="1800"/>
              <a:buNone/>
            </a:pPr>
            <a:r>
              <a:rPr lang="en-US" dirty="0"/>
              <a:t>External targets (or if we use --disable-</a:t>
            </a:r>
            <a:r>
              <a:rPr lang="en-US" dirty="0" err="1"/>
              <a:t>arp</a:t>
            </a:r>
            <a:r>
              <a:rPr lang="en-US" dirty="0"/>
              <a:t>-ping), we see 4 packet scan</a:t>
            </a:r>
            <a:endParaRPr dirty="0"/>
          </a:p>
          <a:p>
            <a:pPr marL="889000" lvl="4" indent="0">
              <a:buClr>
                <a:schemeClr val="dk1"/>
              </a:buClr>
              <a:buSzPts val="1400"/>
              <a:buNone/>
            </a:pPr>
            <a:endParaRPr dirty="0"/>
          </a:p>
        </p:txBody>
      </p:sp>
      <p:sp>
        <p:nvSpPr>
          <p:cNvPr id="394" name="Google Shape;394;p43"/>
          <p:cNvSpPr/>
          <p:nvPr/>
        </p:nvSpPr>
        <p:spPr>
          <a:xfrm>
            <a:off x="1965400" y="4516147"/>
            <a:ext cx="1167300" cy="512400"/>
          </a:xfrm>
          <a:prstGeom prst="rect">
            <a:avLst/>
          </a:prstGeom>
          <a:noFill/>
          <a:ln w="38100" cap="flat" cmpd="sng">
            <a:solidFill>
              <a:srgbClr val="538CD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395" name="Google Shape;395;p43"/>
          <p:cNvPicPr preferRelativeResize="0"/>
          <p:nvPr/>
        </p:nvPicPr>
        <p:blipFill>
          <a:blip r:embed="rId4">
            <a:alphaModFix/>
          </a:blip>
          <a:stretch>
            <a:fillRect/>
          </a:stretch>
        </p:blipFill>
        <p:spPr>
          <a:xfrm>
            <a:off x="41402" y="2899251"/>
            <a:ext cx="9102598" cy="826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1" name="Google Shape;401;p44"/>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Nmap answers</a:t>
            </a:r>
            <a:endParaRPr/>
          </a:p>
          <a:p>
            <a:pPr marL="0" lvl="0" indent="0" algn="r" rtl="0">
              <a:spcBef>
                <a:spcPts val="0"/>
              </a:spcBef>
              <a:spcAft>
                <a:spcPts val="0"/>
              </a:spcAft>
              <a:buNone/>
            </a:pPr>
            <a:endParaRPr/>
          </a:p>
        </p:txBody>
      </p:sp>
      <p:sp>
        <p:nvSpPr>
          <p:cNvPr id="400" name="Google Shape;400;p44"/>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indent="0">
              <a:buClr>
                <a:schemeClr val="dk1"/>
              </a:buClr>
              <a:buSzPts val="2000"/>
              <a:buNone/>
            </a:pPr>
            <a:r>
              <a:rPr lang="en-US" dirty="0"/>
              <a:t>2.	Scan the target, scan all ports, TCP connect scan</a:t>
            </a:r>
            <a:endParaRPr dirty="0"/>
          </a:p>
          <a:p>
            <a:pPr marL="457200" lvl="1" indent="0" algn="l" rtl="0">
              <a:spcBef>
                <a:spcPts val="0"/>
              </a:spcBef>
              <a:spcAft>
                <a:spcPts val="0"/>
              </a:spcAft>
              <a:buClr>
                <a:schemeClr val="dk1"/>
              </a:buClr>
              <a:buSzPts val="1800"/>
              <a:buNone/>
            </a:pPr>
            <a:r>
              <a:rPr lang="en-US" dirty="0"/>
              <a:t>What ports are open?</a:t>
            </a:r>
            <a:endParaRPr dirty="0"/>
          </a:p>
          <a:p>
            <a:pPr marL="571500" lvl="1" indent="0">
              <a:buClr>
                <a:schemeClr val="dk1"/>
              </a:buClr>
              <a:buSzPts val="1800"/>
              <a:buNone/>
            </a:pPr>
            <a:endParaRPr dirty="0"/>
          </a:p>
          <a:p>
            <a:pPr marL="800100" lvl="4" indent="0" algn="l" rtl="0">
              <a:spcBef>
                <a:spcPts val="0"/>
              </a:spcBef>
              <a:spcAft>
                <a:spcPts val="0"/>
              </a:spcAft>
              <a:buClr>
                <a:schemeClr val="dk1"/>
              </a:buClr>
              <a:buSzPts val="1400"/>
              <a:buNone/>
            </a:pPr>
            <a:r>
              <a:rPr lang="en-US" dirty="0"/>
              <a:t>$ </a:t>
            </a:r>
            <a:r>
              <a:rPr lang="en-US" b="1" dirty="0" err="1"/>
              <a:t>nmap</a:t>
            </a:r>
            <a:r>
              <a:rPr lang="en-US" b="1" dirty="0"/>
              <a:t> 10.10.0.20 -</a:t>
            </a:r>
            <a:r>
              <a:rPr lang="en-US" b="1" dirty="0" err="1"/>
              <a:t>sT</a:t>
            </a:r>
            <a:r>
              <a:rPr lang="en-US" b="1" dirty="0"/>
              <a:t> -p 0-65535 -T4</a:t>
            </a:r>
            <a:endParaRPr dirty="0"/>
          </a:p>
          <a:p>
            <a:pPr lvl="3" indent="0" algn="l" rtl="0">
              <a:spcBef>
                <a:spcPts val="0"/>
              </a:spcBef>
              <a:spcAft>
                <a:spcPts val="0"/>
              </a:spcAft>
              <a:buClr>
                <a:schemeClr val="dk1"/>
              </a:buClr>
              <a:buSzPts val="1400"/>
              <a:buNone/>
            </a:pPr>
            <a:r>
              <a:rPr lang="en-US" dirty="0"/>
              <a:t>Or</a:t>
            </a:r>
            <a:endParaRPr dirty="0"/>
          </a:p>
          <a:p>
            <a:pPr marL="800100" lvl="4" indent="0" algn="l" rtl="0">
              <a:spcBef>
                <a:spcPts val="0"/>
              </a:spcBef>
              <a:spcAft>
                <a:spcPts val="0"/>
              </a:spcAft>
              <a:buClr>
                <a:schemeClr val="dk1"/>
              </a:buClr>
              <a:buSzPts val="1400"/>
              <a:buNone/>
            </a:pPr>
            <a:r>
              <a:rPr lang="en-US" dirty="0"/>
              <a:t>$ </a:t>
            </a:r>
            <a:r>
              <a:rPr lang="en-US" b="1" dirty="0" err="1"/>
              <a:t>nmap</a:t>
            </a:r>
            <a:r>
              <a:rPr lang="en-US" b="1" dirty="0"/>
              <a:t> 10.10.0.20 -</a:t>
            </a:r>
            <a:r>
              <a:rPr lang="en-US" b="1" dirty="0" err="1"/>
              <a:t>sT</a:t>
            </a:r>
            <a:r>
              <a:rPr lang="en-US" b="1" dirty="0"/>
              <a:t> -p- -T4</a:t>
            </a:r>
            <a:endParaRPr dirty="0"/>
          </a:p>
          <a:p>
            <a:pPr marL="889000" lvl="4" indent="0">
              <a:buClr>
                <a:schemeClr val="dk1"/>
              </a:buClr>
              <a:buSzPts val="1400"/>
              <a:buNone/>
            </a:pPr>
            <a:endParaRPr b="1" dirty="0"/>
          </a:p>
          <a:p>
            <a:pPr marL="889000" lvl="4" indent="0">
              <a:buClr>
                <a:schemeClr val="dk1"/>
              </a:buClr>
              <a:buSzPts val="1400"/>
              <a:buNone/>
            </a:pPr>
            <a:endParaRPr b="1" dirty="0"/>
          </a:p>
          <a:p>
            <a:pPr marL="889000" lvl="4" indent="0">
              <a:buClr>
                <a:schemeClr val="dk1"/>
              </a:buClr>
              <a:buSzPts val="1400"/>
              <a:buNone/>
            </a:pPr>
            <a:endParaRPr b="1" dirty="0"/>
          </a:p>
          <a:p>
            <a:pPr marL="2686050" lvl="1" indent="0" algn="l" rtl="0">
              <a:spcBef>
                <a:spcPts val="0"/>
              </a:spcBef>
              <a:spcAft>
                <a:spcPts val="0"/>
              </a:spcAft>
              <a:buClr>
                <a:schemeClr val="dk1"/>
              </a:buClr>
              <a:buSzPts val="1800"/>
              <a:buNone/>
            </a:pPr>
            <a:r>
              <a:rPr lang="en-US" dirty="0"/>
              <a:t>Open ports</a:t>
            </a:r>
            <a:endParaRPr dirty="0"/>
          </a:p>
          <a:p>
            <a:pPr marL="403225" lvl="1" indent="0">
              <a:buClr>
                <a:schemeClr val="dk1"/>
              </a:buClr>
              <a:buSzPts val="1800"/>
              <a:buNone/>
            </a:pPr>
            <a:endParaRPr dirty="0"/>
          </a:p>
          <a:p>
            <a:pPr marL="889000" lvl="4" indent="0">
              <a:buClr>
                <a:schemeClr val="dk1"/>
              </a:buClr>
              <a:buSzPts val="1400"/>
              <a:buNone/>
            </a:pPr>
            <a:endParaRPr dirty="0"/>
          </a:p>
          <a:p>
            <a:pPr marL="889000" lvl="4" indent="0">
              <a:buClr>
                <a:schemeClr val="dk1"/>
              </a:buClr>
              <a:buSzPts val="1400"/>
              <a:buNone/>
            </a:pPr>
            <a:endParaRPr dirty="0"/>
          </a:p>
          <a:p>
            <a:pPr marL="0" indent="0">
              <a:buClr>
                <a:schemeClr val="dk1"/>
              </a:buClr>
              <a:buSzPts val="2000"/>
              <a:buNone/>
            </a:pPr>
            <a:endParaRPr dirty="0"/>
          </a:p>
        </p:txBody>
      </p:sp>
      <p:cxnSp>
        <p:nvCxnSpPr>
          <p:cNvPr id="403" name="Google Shape;403;p44"/>
          <p:cNvCxnSpPr/>
          <p:nvPr/>
        </p:nvCxnSpPr>
        <p:spPr>
          <a:xfrm>
            <a:off x="4313208" y="3232030"/>
            <a:ext cx="552090" cy="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pic>
        <p:nvPicPr>
          <p:cNvPr id="404" name="Google Shape;404;p44"/>
          <p:cNvPicPr preferRelativeResize="0"/>
          <p:nvPr/>
        </p:nvPicPr>
        <p:blipFill>
          <a:blip r:embed="rId3">
            <a:alphaModFix/>
          </a:blip>
          <a:stretch>
            <a:fillRect/>
          </a:stretch>
        </p:blipFill>
        <p:spPr>
          <a:xfrm>
            <a:off x="5123951" y="1690675"/>
            <a:ext cx="2744875" cy="30826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0" name="Google Shape;410;p45"/>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Nmap answers</a:t>
            </a:r>
            <a:endParaRPr/>
          </a:p>
          <a:p>
            <a:pPr marL="0" lvl="0" indent="0" algn="r" rtl="0">
              <a:spcBef>
                <a:spcPts val="0"/>
              </a:spcBef>
              <a:spcAft>
                <a:spcPts val="0"/>
              </a:spcAft>
              <a:buNone/>
            </a:pPr>
            <a:endParaRPr/>
          </a:p>
        </p:txBody>
      </p:sp>
      <p:sp>
        <p:nvSpPr>
          <p:cNvPr id="409" name="Google Shape;409;p45"/>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indent="0">
              <a:buClr>
                <a:schemeClr val="dk1"/>
              </a:buClr>
              <a:buSzPts val="2000"/>
              <a:buNone/>
            </a:pPr>
            <a:r>
              <a:rPr lang="en-US" dirty="0"/>
              <a:t>3.	Scan the top 20 ports with UDP only, and have </a:t>
            </a:r>
            <a:r>
              <a:rPr lang="en-US" dirty="0" err="1"/>
              <a:t>nmap</a:t>
            </a:r>
            <a:r>
              <a:rPr lang="en-US" dirty="0"/>
              <a:t> show you the reason</a:t>
            </a:r>
            <a:endParaRPr dirty="0"/>
          </a:p>
          <a:p>
            <a:pPr marL="457200" lvl="1" indent="0">
              <a:buClr>
                <a:schemeClr val="dk1"/>
              </a:buClr>
              <a:buSzPts val="1800"/>
              <a:buNone/>
            </a:pPr>
            <a:endParaRPr dirty="0"/>
          </a:p>
          <a:p>
            <a:pPr marL="800100" lvl="4" indent="0" algn="l" rtl="0">
              <a:spcBef>
                <a:spcPts val="0"/>
              </a:spcBef>
              <a:spcAft>
                <a:spcPts val="0"/>
              </a:spcAft>
              <a:buClr>
                <a:schemeClr val="dk1"/>
              </a:buClr>
              <a:buSzPts val="1400"/>
              <a:buNone/>
            </a:pPr>
            <a:r>
              <a:rPr lang="en-US" dirty="0"/>
              <a:t>$ </a:t>
            </a:r>
            <a:r>
              <a:rPr lang="en-US" b="1" dirty="0"/>
              <a:t>sudo </a:t>
            </a:r>
            <a:r>
              <a:rPr lang="en-US" b="1" dirty="0" err="1"/>
              <a:t>nmap</a:t>
            </a:r>
            <a:r>
              <a:rPr lang="en-US" b="1" dirty="0"/>
              <a:t> 10.10.0.20 -</a:t>
            </a:r>
            <a:r>
              <a:rPr lang="en-US" b="1" dirty="0" err="1"/>
              <a:t>sU</a:t>
            </a:r>
            <a:r>
              <a:rPr lang="en-US" b="1" dirty="0"/>
              <a:t> --top-ports 20 --reason -T4</a:t>
            </a:r>
            <a:endParaRPr dirty="0"/>
          </a:p>
          <a:p>
            <a:pPr marL="889000" lvl="4" indent="0">
              <a:buClr>
                <a:schemeClr val="dk1"/>
              </a:buClr>
              <a:buSzPts val="1400"/>
              <a:buNone/>
            </a:pPr>
            <a:endParaRPr b="1" dirty="0"/>
          </a:p>
          <a:p>
            <a:pPr marL="889000" lvl="4" indent="0">
              <a:buClr>
                <a:schemeClr val="dk1"/>
              </a:buClr>
              <a:buSzPts val="1400"/>
              <a:buNone/>
            </a:pPr>
            <a:endParaRPr b="1" dirty="0"/>
          </a:p>
          <a:p>
            <a:pPr marL="457200" lvl="1" indent="0" algn="l" rtl="0">
              <a:spcBef>
                <a:spcPts val="0"/>
              </a:spcBef>
              <a:spcAft>
                <a:spcPts val="0"/>
              </a:spcAft>
              <a:buClr>
                <a:schemeClr val="dk1"/>
              </a:buClr>
              <a:buSzPts val="1800"/>
              <a:buNone/>
            </a:pPr>
            <a:r>
              <a:rPr lang="en-US" dirty="0"/>
              <a:t>Which ports are new?</a:t>
            </a:r>
            <a:endParaRPr dirty="0"/>
          </a:p>
          <a:p>
            <a:pPr marL="1460500" lvl="3" indent="0">
              <a:buClr>
                <a:schemeClr val="dk1"/>
              </a:buClr>
              <a:buSzPts val="1400"/>
              <a:buNone/>
            </a:pPr>
            <a:endParaRPr dirty="0"/>
          </a:p>
          <a:p>
            <a:pPr marL="889000" lvl="4" indent="0">
              <a:buClr>
                <a:schemeClr val="dk1"/>
              </a:buClr>
              <a:buSzPts val="1400"/>
              <a:buNone/>
            </a:pPr>
            <a:endParaRPr dirty="0"/>
          </a:p>
          <a:p>
            <a:pPr marL="889000" lvl="4" indent="0">
              <a:buClr>
                <a:schemeClr val="dk1"/>
              </a:buClr>
              <a:buSzPts val="1400"/>
              <a:buNone/>
            </a:pPr>
            <a:endParaRPr dirty="0"/>
          </a:p>
          <a:p>
            <a:pPr marL="0" indent="0">
              <a:buClr>
                <a:schemeClr val="dk1"/>
              </a:buClr>
              <a:buSzPts val="2000"/>
              <a:buNone/>
            </a:pPr>
            <a:endParaRPr dirty="0"/>
          </a:p>
        </p:txBody>
      </p:sp>
      <p:pic>
        <p:nvPicPr>
          <p:cNvPr id="412" name="Google Shape;412;p45"/>
          <p:cNvPicPr preferRelativeResize="0"/>
          <p:nvPr/>
        </p:nvPicPr>
        <p:blipFill>
          <a:blip r:embed="rId3">
            <a:alphaModFix/>
          </a:blip>
          <a:stretch>
            <a:fillRect/>
          </a:stretch>
        </p:blipFill>
        <p:spPr>
          <a:xfrm>
            <a:off x="3930951" y="2214225"/>
            <a:ext cx="3250600" cy="2479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p46"/>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Nmap answers</a:t>
            </a:r>
            <a:endParaRPr/>
          </a:p>
          <a:p>
            <a:pPr marL="0" lvl="0" indent="0" algn="r" rtl="0">
              <a:spcBef>
                <a:spcPts val="0"/>
              </a:spcBef>
              <a:spcAft>
                <a:spcPts val="0"/>
              </a:spcAft>
              <a:buNone/>
            </a:pPr>
            <a:endParaRPr/>
          </a:p>
        </p:txBody>
      </p:sp>
      <p:sp>
        <p:nvSpPr>
          <p:cNvPr id="417" name="Google Shape;417;p46"/>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indent="0">
              <a:buClr>
                <a:schemeClr val="dk1"/>
              </a:buClr>
              <a:buSzPts val="2000"/>
              <a:buNone/>
            </a:pPr>
            <a:r>
              <a:rPr lang="en-US" dirty="0"/>
              <a:t>4.	Two scans: scan the top 20 ports, have </a:t>
            </a:r>
            <a:r>
              <a:rPr lang="en-US" dirty="0" err="1"/>
              <a:t>nmap</a:t>
            </a:r>
            <a:r>
              <a:rPr lang="en-US" dirty="0"/>
              <a:t> show you the reason, make the timings Insane and then Polite</a:t>
            </a:r>
            <a:endParaRPr dirty="0"/>
          </a:p>
          <a:p>
            <a:pPr marL="457200" lvl="1" indent="0" algn="l" rtl="0">
              <a:spcBef>
                <a:spcPts val="0"/>
              </a:spcBef>
              <a:spcAft>
                <a:spcPts val="0"/>
              </a:spcAft>
              <a:buClr>
                <a:schemeClr val="dk1"/>
              </a:buClr>
              <a:buSzPts val="1800"/>
              <a:buNone/>
            </a:pPr>
            <a:r>
              <a:rPr lang="en-US" dirty="0"/>
              <a:t>Anything different?</a:t>
            </a:r>
            <a:endParaRPr dirty="0"/>
          </a:p>
          <a:p>
            <a:pPr marL="800100" lvl="4" indent="0" algn="l" rtl="0">
              <a:spcBef>
                <a:spcPts val="0"/>
              </a:spcBef>
              <a:spcAft>
                <a:spcPts val="0"/>
              </a:spcAft>
              <a:buClr>
                <a:schemeClr val="dk1"/>
              </a:buClr>
              <a:buSzPts val="1400"/>
              <a:buNone/>
            </a:pPr>
            <a:r>
              <a:rPr lang="en-US" dirty="0"/>
              <a:t>$ </a:t>
            </a:r>
            <a:r>
              <a:rPr lang="en-US" b="1" dirty="0"/>
              <a:t>sudo </a:t>
            </a:r>
            <a:r>
              <a:rPr lang="en-US" b="1" dirty="0" err="1"/>
              <a:t>nmap</a:t>
            </a:r>
            <a:r>
              <a:rPr lang="en-US" b="1" dirty="0"/>
              <a:t> 10.10.0.20 -</a:t>
            </a:r>
            <a:r>
              <a:rPr lang="en-US" b="1" dirty="0" err="1"/>
              <a:t>sU</a:t>
            </a:r>
            <a:r>
              <a:rPr lang="en-US" b="1" dirty="0"/>
              <a:t> --top-ports 20 --reason -T5</a:t>
            </a:r>
            <a:endParaRPr dirty="0"/>
          </a:p>
          <a:p>
            <a:pPr marL="800100" lvl="4" indent="0" algn="l" rtl="0">
              <a:spcBef>
                <a:spcPts val="0"/>
              </a:spcBef>
              <a:spcAft>
                <a:spcPts val="0"/>
              </a:spcAft>
              <a:buClr>
                <a:schemeClr val="dk1"/>
              </a:buClr>
              <a:buSzPts val="1400"/>
              <a:buNone/>
            </a:pPr>
            <a:r>
              <a:rPr lang="en-US" dirty="0"/>
              <a:t>$ </a:t>
            </a:r>
            <a:r>
              <a:rPr lang="en-US" b="1" dirty="0"/>
              <a:t>sudo </a:t>
            </a:r>
            <a:r>
              <a:rPr lang="en-US" b="1" dirty="0" err="1"/>
              <a:t>nmap</a:t>
            </a:r>
            <a:r>
              <a:rPr lang="en-US" b="1" dirty="0"/>
              <a:t> 10.10.0.20 -</a:t>
            </a:r>
            <a:r>
              <a:rPr lang="en-US" b="1" dirty="0" err="1"/>
              <a:t>sU</a:t>
            </a:r>
            <a:r>
              <a:rPr lang="en-US" b="1" dirty="0"/>
              <a:t> --top-ports 20 --reason -T3</a:t>
            </a:r>
            <a:endParaRPr dirty="0"/>
          </a:p>
          <a:p>
            <a:pPr marL="687388" lvl="2" indent="0" algn="l" rtl="0">
              <a:spcBef>
                <a:spcPts val="0"/>
              </a:spcBef>
              <a:spcAft>
                <a:spcPts val="0"/>
              </a:spcAft>
              <a:buClr>
                <a:schemeClr val="dk1"/>
              </a:buClr>
              <a:buSzPts val="1600"/>
              <a:buNone/>
            </a:pPr>
            <a:r>
              <a:rPr lang="en-US" dirty="0"/>
              <a:t>Network congestion, not waiting long enough or flooding can give us false results</a:t>
            </a:r>
            <a:endParaRPr dirty="0"/>
          </a:p>
          <a:p>
            <a:pPr marL="889000" lvl="4" indent="0">
              <a:buClr>
                <a:schemeClr val="dk1"/>
              </a:buClr>
              <a:buSzPts val="1400"/>
              <a:buNone/>
            </a:pPr>
            <a:endParaRPr dirty="0"/>
          </a:p>
          <a:p>
            <a:pPr marL="889000" lvl="4" indent="0">
              <a:buClr>
                <a:schemeClr val="dk1"/>
              </a:buClr>
              <a:buSzPts val="1400"/>
              <a:buNone/>
            </a:pPr>
            <a:endParaRPr dirty="0"/>
          </a:p>
          <a:p>
            <a:pPr marL="889000" lvl="4" indent="0">
              <a:buClr>
                <a:schemeClr val="dk1"/>
              </a:buClr>
              <a:buSzPts val="1400"/>
              <a:buNone/>
            </a:pPr>
            <a:endParaRPr dirty="0"/>
          </a:p>
          <a:p>
            <a:pPr marL="0" indent="0">
              <a:buClr>
                <a:schemeClr val="dk1"/>
              </a:buClr>
              <a:buSzPts val="2000"/>
              <a:buNone/>
            </a:pPr>
            <a:endParaRPr dirty="0"/>
          </a:p>
        </p:txBody>
      </p:sp>
      <p:pic>
        <p:nvPicPr>
          <p:cNvPr id="420" name="Google Shape;420;p46"/>
          <p:cNvPicPr preferRelativeResize="0"/>
          <p:nvPr/>
        </p:nvPicPr>
        <p:blipFill>
          <a:blip r:embed="rId3">
            <a:alphaModFix/>
          </a:blip>
          <a:stretch>
            <a:fillRect/>
          </a:stretch>
        </p:blipFill>
        <p:spPr>
          <a:xfrm>
            <a:off x="996902" y="2537623"/>
            <a:ext cx="6724565" cy="23391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p47"/>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Nmap answers</a:t>
            </a:r>
            <a:endParaRPr/>
          </a:p>
          <a:p>
            <a:pPr marL="0" lvl="0" indent="0" algn="r" rtl="0">
              <a:spcBef>
                <a:spcPts val="0"/>
              </a:spcBef>
              <a:spcAft>
                <a:spcPts val="0"/>
              </a:spcAft>
              <a:buNone/>
            </a:pPr>
            <a:endParaRPr/>
          </a:p>
        </p:txBody>
      </p:sp>
      <p:sp>
        <p:nvSpPr>
          <p:cNvPr id="425" name="Google Shape;425;p47"/>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indent="0">
              <a:buClr>
                <a:schemeClr val="dk1"/>
              </a:buClr>
              <a:buSzPts val="2000"/>
              <a:buNone/>
            </a:pPr>
            <a:r>
              <a:rPr lang="en-US" dirty="0"/>
              <a:t>5.	Scan all </a:t>
            </a:r>
            <a:r>
              <a:rPr lang="en-US" b="1" dirty="0"/>
              <a:t>open</a:t>
            </a:r>
            <a:r>
              <a:rPr lang="en-US" dirty="0"/>
              <a:t> ports only, Normal timing, TCP connect, enable version scanning, include reason, and output to an xml file </a:t>
            </a:r>
            <a:endParaRPr dirty="0"/>
          </a:p>
          <a:p>
            <a:pPr marL="571500" lvl="1" indent="0">
              <a:buClr>
                <a:schemeClr val="dk1"/>
              </a:buClr>
              <a:buSzPts val="1800"/>
              <a:buNone/>
            </a:pPr>
            <a:endParaRPr dirty="0"/>
          </a:p>
          <a:p>
            <a:pPr marL="800100" lvl="4" indent="0" algn="l" rtl="0">
              <a:spcBef>
                <a:spcPts val="0"/>
              </a:spcBef>
              <a:spcAft>
                <a:spcPts val="0"/>
              </a:spcAft>
              <a:buClr>
                <a:schemeClr val="dk1"/>
              </a:buClr>
              <a:buSzPts val="1400"/>
              <a:buNone/>
            </a:pPr>
            <a:r>
              <a:rPr lang="en-US" dirty="0"/>
              <a:t>$ </a:t>
            </a:r>
            <a:r>
              <a:rPr lang="en-US" b="1" dirty="0" err="1"/>
              <a:t>nmap</a:t>
            </a:r>
            <a:r>
              <a:rPr lang="en-US" b="1" dirty="0"/>
              <a:t> 10.10.0.20 -</a:t>
            </a:r>
            <a:r>
              <a:rPr lang="en-US" b="1" dirty="0" err="1"/>
              <a:t>sT</a:t>
            </a:r>
            <a:r>
              <a:rPr lang="en-US" b="1" dirty="0"/>
              <a:t> -</a:t>
            </a:r>
            <a:r>
              <a:rPr lang="en-US" b="1" dirty="0" err="1"/>
              <a:t>sV</a:t>
            </a:r>
            <a:r>
              <a:rPr lang="en-US" b="1" dirty="0"/>
              <a:t> -T2 -p [ports] -</a:t>
            </a:r>
            <a:r>
              <a:rPr lang="en-US" b="1" dirty="0" err="1"/>
              <a:t>oX</a:t>
            </a:r>
            <a:r>
              <a:rPr lang="en-US" b="1" dirty="0"/>
              <a:t> /</a:t>
            </a:r>
            <a:r>
              <a:rPr lang="en-US" b="1" dirty="0" err="1"/>
              <a:t>tmp</a:t>
            </a:r>
            <a:r>
              <a:rPr lang="en-US" b="1" dirty="0"/>
              <a:t>/scanme_nmap_ports.xml --reason</a:t>
            </a:r>
            <a:endParaRPr dirty="0"/>
          </a:p>
          <a:p>
            <a:pPr marL="0" indent="0">
              <a:buClr>
                <a:schemeClr val="dk1"/>
              </a:buClr>
              <a:buSzPts val="2000"/>
              <a:buNone/>
            </a:pPr>
            <a:endParaRPr dirty="0"/>
          </a:p>
        </p:txBody>
      </p:sp>
      <p:pic>
        <p:nvPicPr>
          <p:cNvPr id="428" name="Google Shape;428;p47"/>
          <p:cNvPicPr preferRelativeResize="0"/>
          <p:nvPr/>
        </p:nvPicPr>
        <p:blipFill>
          <a:blip r:embed="rId3">
            <a:alphaModFix/>
          </a:blip>
          <a:stretch>
            <a:fillRect/>
          </a:stretch>
        </p:blipFill>
        <p:spPr>
          <a:xfrm>
            <a:off x="2030024" y="2306374"/>
            <a:ext cx="4734224" cy="2210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4" name="Google Shape;434;p48"/>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Nmap answers</a:t>
            </a:r>
            <a:endParaRPr/>
          </a:p>
        </p:txBody>
      </p:sp>
      <p:sp>
        <p:nvSpPr>
          <p:cNvPr id="433" name="Google Shape;433;p48"/>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pPr>
            <a:r>
              <a:rPr lang="en-US" dirty="0"/>
              <a:t>Take a look at the xml file you created</a:t>
            </a:r>
            <a:endParaRPr dirty="0"/>
          </a:p>
          <a:p>
            <a:pPr marL="1085850" lvl="4" indent="-285750">
              <a:buClr>
                <a:schemeClr val="dk1"/>
              </a:buClr>
              <a:buSzPts val="1400"/>
            </a:pPr>
            <a:r>
              <a:rPr lang="en-US" dirty="0"/>
              <a:t>$ cat [xml file]</a:t>
            </a:r>
            <a:endParaRPr dirty="0"/>
          </a:p>
          <a:p>
            <a:pPr marL="1200150" lvl="2" indent="-285750">
              <a:buClr>
                <a:schemeClr val="dk1"/>
              </a:buClr>
              <a:buSzPts val="1600"/>
            </a:pPr>
            <a:r>
              <a:rPr lang="en-US" dirty="0"/>
              <a:t>Written well in format we can use later in applications or scripts</a:t>
            </a:r>
            <a:endParaRPr dirty="0"/>
          </a:p>
          <a:p>
            <a:pPr marL="1200150" lvl="2" indent="-285750">
              <a:buClr>
                <a:schemeClr val="dk1"/>
              </a:buClr>
              <a:buSzPts val="1600"/>
            </a:pPr>
            <a:r>
              <a:rPr lang="en-US" dirty="0"/>
              <a:t>Greppable format (-</a:t>
            </a:r>
            <a:r>
              <a:rPr lang="en-US" dirty="0" err="1"/>
              <a:t>oG</a:t>
            </a:r>
            <a:r>
              <a:rPr lang="en-US" dirty="0"/>
              <a:t>) is very useful against multiple hosts</a:t>
            </a:r>
            <a:endParaRPr dirty="0"/>
          </a:p>
        </p:txBody>
      </p:sp>
      <p:pic>
        <p:nvPicPr>
          <p:cNvPr id="436" name="Google Shape;436;p48"/>
          <p:cNvPicPr preferRelativeResize="0"/>
          <p:nvPr/>
        </p:nvPicPr>
        <p:blipFill>
          <a:blip r:embed="rId3">
            <a:alphaModFix/>
          </a:blip>
          <a:stretch>
            <a:fillRect/>
          </a:stretch>
        </p:blipFill>
        <p:spPr>
          <a:xfrm>
            <a:off x="287375" y="1962576"/>
            <a:ext cx="7696750" cy="29405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2" name="Google Shape;442;p49"/>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Traffic Impact</a:t>
            </a:r>
            <a:endParaRPr/>
          </a:p>
        </p:txBody>
      </p:sp>
      <p:sp>
        <p:nvSpPr>
          <p:cNvPr id="441" name="Google Shape;441;p49"/>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a:t>Look at iptables again</a:t>
            </a:r>
            <a:endParaRPr/>
          </a:p>
          <a:p>
            <a:pPr marL="628650" lvl="1" indent="-171450" algn="l" rtl="0">
              <a:spcBef>
                <a:spcPts val="0"/>
              </a:spcBef>
              <a:spcAft>
                <a:spcPts val="0"/>
              </a:spcAft>
              <a:buClr>
                <a:schemeClr val="dk1"/>
              </a:buClr>
              <a:buSzPts val="1800"/>
              <a:buChar char="•"/>
            </a:pPr>
            <a:r>
              <a:rPr lang="en-US"/>
              <a:t>Did you zeroize in between scans?</a:t>
            </a:r>
            <a:endParaRPr/>
          </a:p>
          <a:p>
            <a:pPr marL="0" lvl="0" indent="0" algn="l" rtl="0">
              <a:spcBef>
                <a:spcPts val="0"/>
              </a:spcBef>
              <a:spcAft>
                <a:spcPts val="0"/>
              </a:spcAft>
              <a:buClr>
                <a:schemeClr val="dk1"/>
              </a:buClr>
              <a:buSzPts val="2000"/>
              <a:buFont typeface="Arial"/>
              <a:buChar char="•"/>
            </a:pPr>
            <a:r>
              <a:rPr lang="en-US"/>
              <a:t>Even a couple single-host scans generated MBs of traffic</a:t>
            </a:r>
            <a:endParaRPr/>
          </a:p>
        </p:txBody>
      </p:sp>
      <p:pic>
        <p:nvPicPr>
          <p:cNvPr id="444" name="Google Shape;444;p49"/>
          <p:cNvPicPr preferRelativeResize="0"/>
          <p:nvPr/>
        </p:nvPicPr>
        <p:blipFill>
          <a:blip r:embed="rId3">
            <a:alphaModFix/>
          </a:blip>
          <a:stretch>
            <a:fillRect/>
          </a:stretch>
        </p:blipFill>
        <p:spPr>
          <a:xfrm>
            <a:off x="1265499" y="2452549"/>
            <a:ext cx="5617176" cy="1563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5"/>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Tcpdump on graphical Kali</a:t>
            </a:r>
            <a:endParaRPr/>
          </a:p>
        </p:txBody>
      </p:sp>
      <p:sp>
        <p:nvSpPr>
          <p:cNvPr id="75" name="Google Shape;75;p5"/>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pPr>
            <a:r>
              <a:rPr lang="en-US" dirty="0"/>
              <a:t>For most of our scans, watch them with </a:t>
            </a:r>
            <a:r>
              <a:rPr lang="en-US" dirty="0" err="1"/>
              <a:t>tcpdump</a:t>
            </a:r>
            <a:endParaRPr dirty="0"/>
          </a:p>
          <a:p>
            <a:pPr>
              <a:buClr>
                <a:schemeClr val="dk1"/>
              </a:buClr>
              <a:buSzPts val="2000"/>
            </a:pPr>
            <a:r>
              <a:rPr lang="en-US" dirty="0"/>
              <a:t>GUI Kali</a:t>
            </a:r>
            <a:endParaRPr dirty="0"/>
          </a:p>
          <a:p>
            <a:pPr lvl="1">
              <a:buClr>
                <a:schemeClr val="dk1"/>
              </a:buClr>
              <a:buSzPts val="1800"/>
            </a:pPr>
            <a:r>
              <a:rPr lang="en-US" dirty="0"/>
              <a:t>Open up two console windows</a:t>
            </a:r>
            <a:endParaRPr dirty="0"/>
          </a:p>
          <a:p>
            <a:pPr marL="1200150" lvl="2" indent="-285750">
              <a:buClr>
                <a:schemeClr val="dk1"/>
              </a:buClr>
              <a:buSzPts val="1600"/>
            </a:pPr>
            <a:r>
              <a:rPr lang="en-US" dirty="0"/>
              <a:t>One for scanning, one for </a:t>
            </a:r>
            <a:r>
              <a:rPr lang="en-US" dirty="0" err="1"/>
              <a:t>tcpdump</a:t>
            </a:r>
            <a:endParaRPr dirty="0"/>
          </a:p>
          <a:p>
            <a:pPr marL="1085850" lvl="4" indent="-285750">
              <a:buClr>
                <a:schemeClr val="dk1"/>
              </a:buClr>
              <a:buSzPts val="1400"/>
            </a:pPr>
            <a:r>
              <a:rPr lang="en-US" dirty="0"/>
              <a:t>$</a:t>
            </a:r>
            <a:r>
              <a:rPr lang="en-US" b="1" dirty="0"/>
              <a:t>sudo</a:t>
            </a:r>
            <a:r>
              <a:rPr lang="en-US" dirty="0"/>
              <a:t> </a:t>
            </a:r>
            <a:r>
              <a:rPr lang="en-US" b="1" dirty="0" err="1"/>
              <a:t>tcpdump</a:t>
            </a:r>
            <a:r>
              <a:rPr lang="en-US" b="1" dirty="0"/>
              <a:t> –</a:t>
            </a:r>
            <a:r>
              <a:rPr lang="en-US" b="1" dirty="0" err="1"/>
              <a:t>nn</a:t>
            </a:r>
            <a:endParaRPr b="1" dirty="0"/>
          </a:p>
          <a:p>
            <a:pPr marL="1200150" lvl="2" indent="-285750">
              <a:buClr>
                <a:schemeClr val="dk1"/>
              </a:buClr>
              <a:buSzPts val="1600"/>
            </a:pPr>
            <a:r>
              <a:rPr lang="en-US" dirty="0"/>
              <a:t>-</a:t>
            </a:r>
            <a:r>
              <a:rPr lang="en-US" dirty="0" err="1"/>
              <a:t>nn</a:t>
            </a:r>
            <a:r>
              <a:rPr lang="en-US" dirty="0"/>
              <a:t> will not resolve domain or port numbers</a:t>
            </a:r>
            <a:endParaRPr dirty="0"/>
          </a:p>
          <a:p>
            <a:pPr marL="1200150" lvl="2" indent="-285750">
              <a:buClr>
                <a:schemeClr val="dk1"/>
              </a:buClr>
              <a:buSzPts val="1600"/>
            </a:pPr>
            <a:r>
              <a:rPr lang="en-US" dirty="0"/>
              <a:t>If you’re on a noisy network, a filter would help keep things easy to understand</a:t>
            </a:r>
            <a:endParaRPr dirty="0"/>
          </a:p>
          <a:p>
            <a:pPr marL="1085850" lvl="4" indent="-285750">
              <a:buClr>
                <a:schemeClr val="dk1"/>
              </a:buClr>
              <a:buSzPts val="1400"/>
            </a:pPr>
            <a:r>
              <a:rPr lang="en-US" dirty="0"/>
              <a:t>$</a:t>
            </a:r>
            <a:r>
              <a:rPr lang="en-US" b="1" dirty="0"/>
              <a:t>sudo</a:t>
            </a:r>
            <a:r>
              <a:rPr lang="en-US" dirty="0"/>
              <a:t> </a:t>
            </a:r>
            <a:r>
              <a:rPr lang="en-US" b="1" dirty="0" err="1"/>
              <a:t>tcpdump</a:t>
            </a:r>
            <a:r>
              <a:rPr lang="en-US" b="1" dirty="0"/>
              <a:t> –</a:t>
            </a:r>
            <a:r>
              <a:rPr lang="en-US" b="1" dirty="0" err="1"/>
              <a:t>nn</a:t>
            </a:r>
            <a:r>
              <a:rPr lang="en-US" b="1" dirty="0"/>
              <a:t> </a:t>
            </a:r>
            <a:r>
              <a:rPr lang="en-US" b="1" dirty="0" err="1"/>
              <a:t>src</a:t>
            </a:r>
            <a:r>
              <a:rPr lang="en-US" b="1" dirty="0"/>
              <a:t> [kali’s IP] or </a:t>
            </a:r>
            <a:r>
              <a:rPr lang="en-US" b="1" dirty="0" err="1"/>
              <a:t>dst</a:t>
            </a:r>
            <a:r>
              <a:rPr lang="en-US" b="1" dirty="0"/>
              <a:t> [kali’s IP]</a:t>
            </a:r>
            <a:endParaRPr dirty="0"/>
          </a:p>
          <a:p>
            <a:pPr lvl="1">
              <a:buClr>
                <a:schemeClr val="dk1"/>
              </a:buClr>
              <a:buSzPts val="1800"/>
            </a:pPr>
            <a:r>
              <a:rPr lang="en-US" dirty="0"/>
              <a:t>Test it with a ping to a network IP or address</a:t>
            </a:r>
            <a:endParaRPr dirty="0"/>
          </a:p>
          <a:p>
            <a:pPr marL="1174750" lvl="4" indent="-285750">
              <a:buClr>
                <a:schemeClr val="dk1"/>
              </a:buClr>
              <a:buSzPts val="1400"/>
            </a:pPr>
            <a:endParaRPr dirty="0"/>
          </a:p>
          <a:p>
            <a:pPr marL="1174750" lvl="4" indent="-285750">
              <a:buClr>
                <a:schemeClr val="dk1"/>
              </a:buClr>
              <a:buSzPts val="1400"/>
            </a:pPr>
            <a:endParaRPr dirty="0"/>
          </a:p>
        </p:txBody>
      </p:sp>
      <p:pic>
        <p:nvPicPr>
          <p:cNvPr id="78" name="Google Shape;78;p5"/>
          <p:cNvPicPr preferRelativeResize="0"/>
          <p:nvPr/>
        </p:nvPicPr>
        <p:blipFill>
          <a:blip r:embed="rId3">
            <a:alphaModFix/>
          </a:blip>
          <a:stretch>
            <a:fillRect/>
          </a:stretch>
        </p:blipFill>
        <p:spPr>
          <a:xfrm>
            <a:off x="63600" y="3518825"/>
            <a:ext cx="8972674" cy="1000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50" name="Google Shape;450;p50"/>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Nmap badsum</a:t>
            </a:r>
            <a:endParaRPr/>
          </a:p>
        </p:txBody>
      </p:sp>
      <p:sp>
        <p:nvSpPr>
          <p:cNvPr id="449" name="Google Shape;449;p50"/>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a:t>Open up your tcpdump in another window</a:t>
            </a:r>
            <a:endParaRPr/>
          </a:p>
          <a:p>
            <a:pPr marL="628650" lvl="1" indent="-57150" algn="l" rtl="0">
              <a:spcBef>
                <a:spcPts val="0"/>
              </a:spcBef>
              <a:spcAft>
                <a:spcPts val="0"/>
              </a:spcAft>
              <a:buClr>
                <a:schemeClr val="dk1"/>
              </a:buClr>
              <a:buSzPts val="1800"/>
              <a:buNone/>
            </a:pPr>
            <a:endParaRPr/>
          </a:p>
          <a:p>
            <a:pPr marL="0" lvl="0" indent="0" algn="l" rtl="0">
              <a:spcBef>
                <a:spcPts val="0"/>
              </a:spcBef>
              <a:spcAft>
                <a:spcPts val="0"/>
              </a:spcAft>
              <a:buClr>
                <a:schemeClr val="dk1"/>
              </a:buClr>
              <a:buSzPts val="2000"/>
              <a:buFont typeface="Arial"/>
              <a:buChar char="•"/>
            </a:pPr>
            <a:r>
              <a:rPr lang="en-US"/>
              <a:t>Scan the top 100 ports, SYN stealth scan (default), and don’t check host to see if it’s up</a:t>
            </a:r>
            <a:endParaRPr/>
          </a:p>
          <a:p>
            <a:pPr marL="0" lvl="0" indent="127000" algn="l" rtl="0">
              <a:spcBef>
                <a:spcPts val="0"/>
              </a:spcBef>
              <a:spcAft>
                <a:spcPts val="0"/>
              </a:spcAft>
              <a:buClr>
                <a:schemeClr val="dk1"/>
              </a:buClr>
              <a:buSzPts val="2000"/>
              <a:buFont typeface="Arial"/>
              <a:buNone/>
            </a:pPr>
            <a:endParaRPr/>
          </a:p>
          <a:p>
            <a:pPr marL="0" lvl="0" indent="0" algn="l" rtl="0">
              <a:spcBef>
                <a:spcPts val="0"/>
              </a:spcBef>
              <a:spcAft>
                <a:spcPts val="0"/>
              </a:spcAft>
              <a:buClr>
                <a:schemeClr val="dk1"/>
              </a:buClr>
              <a:buSzPts val="2000"/>
              <a:buFont typeface="Arial"/>
              <a:buChar char="•"/>
            </a:pPr>
            <a:r>
              <a:rPr lang="en-US"/>
              <a:t>Repeat the same scan but use bad checksums this time</a:t>
            </a:r>
            <a:endParaRPr/>
          </a:p>
          <a:p>
            <a:pPr marL="628650" lvl="1" indent="-57150" algn="l" rtl="0">
              <a:spcBef>
                <a:spcPts val="0"/>
              </a:spcBef>
              <a:spcAft>
                <a:spcPts val="0"/>
              </a:spcAft>
              <a:buClr>
                <a:schemeClr val="dk1"/>
              </a:buClr>
              <a:buSzPts val="1800"/>
              <a:buNone/>
            </a:pPr>
            <a:endParaRPr/>
          </a:p>
          <a:p>
            <a:pPr marL="0" lvl="0" indent="0" algn="l" rtl="0">
              <a:spcBef>
                <a:spcPts val="0"/>
              </a:spcBef>
              <a:spcAft>
                <a:spcPts val="0"/>
              </a:spcAft>
              <a:buClr>
                <a:schemeClr val="dk1"/>
              </a:buClr>
              <a:buSzPts val="2000"/>
              <a:buFont typeface="Arial"/>
              <a:buChar char="•"/>
            </a:pPr>
            <a:r>
              <a:rPr lang="en-US"/>
              <a:t>What differences did you notice?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51"/>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Nmap badsum</a:t>
            </a:r>
            <a:endParaRPr/>
          </a:p>
        </p:txBody>
      </p:sp>
      <p:sp>
        <p:nvSpPr>
          <p:cNvPr id="456" name="Google Shape;456;p51"/>
          <p:cNvSpPr txBox="1">
            <a:spLocks noGrp="1"/>
          </p:cNvSpPr>
          <p:nvPr>
            <p:ph type="body" sz="quarter" idx="12"/>
          </p:nvPr>
        </p:nvSpPr>
        <p:spPr>
          <a:prstGeom prst="rect">
            <a:avLst/>
          </a:prstGeom>
          <a:noFill/>
          <a:ln>
            <a:noFill/>
          </a:ln>
        </p:spPr>
        <p:txBody>
          <a:bodyPr spcFirstLastPara="1" wrap="square" lIns="0" tIns="0" rIns="0" bIns="0" anchor="t" anchorCtr="0">
            <a:normAutofit lnSpcReduction="10000"/>
          </a:bodyPr>
          <a:lstStyle/>
          <a:p>
            <a:pPr>
              <a:buClr>
                <a:schemeClr val="dk1"/>
              </a:buClr>
              <a:buSzPts val="2000"/>
            </a:pPr>
            <a:r>
              <a:rPr lang="en-US" dirty="0"/>
              <a:t>Scan the top 100 ports, SYN stealth scan (default), and don’t check host to see if it’s up</a:t>
            </a:r>
            <a:endParaRPr dirty="0"/>
          </a:p>
          <a:p>
            <a:pPr marL="1085850" lvl="4" indent="-285750">
              <a:buClr>
                <a:schemeClr val="dk1"/>
              </a:buClr>
              <a:buSzPts val="1400"/>
            </a:pPr>
            <a:r>
              <a:rPr lang="en-US" dirty="0"/>
              <a:t>$ </a:t>
            </a:r>
            <a:r>
              <a:rPr lang="en-US" b="1" dirty="0"/>
              <a:t>sudo</a:t>
            </a:r>
            <a:r>
              <a:rPr lang="en-US" dirty="0"/>
              <a:t> </a:t>
            </a:r>
            <a:r>
              <a:rPr lang="en-US" b="1" dirty="0" err="1"/>
              <a:t>nmap</a:t>
            </a:r>
            <a:r>
              <a:rPr lang="en-US" b="1" dirty="0"/>
              <a:t> 10.10.0.20 -</a:t>
            </a:r>
            <a:r>
              <a:rPr lang="en-US" b="1" dirty="0" err="1"/>
              <a:t>Pn</a:t>
            </a:r>
            <a:r>
              <a:rPr lang="en-US" b="1" dirty="0"/>
              <a:t> --top-ports 100</a:t>
            </a:r>
            <a:endParaRPr dirty="0"/>
          </a:p>
          <a:p>
            <a:pPr>
              <a:buClr>
                <a:schemeClr val="dk1"/>
              </a:buClr>
              <a:buSzPts val="2000"/>
            </a:pPr>
            <a:r>
              <a:rPr lang="en-US" dirty="0"/>
              <a:t>Repeat same but use bad checksums this time</a:t>
            </a:r>
          </a:p>
          <a:p>
            <a:pPr marL="1085850" lvl="4" indent="-285750">
              <a:buClr>
                <a:schemeClr val="dk1"/>
              </a:buClr>
              <a:buSzPts val="1400"/>
            </a:pPr>
            <a:r>
              <a:rPr lang="en-US" dirty="0"/>
              <a:t>$ </a:t>
            </a:r>
            <a:r>
              <a:rPr lang="en-US" b="1" dirty="0"/>
              <a:t>sudo </a:t>
            </a:r>
            <a:r>
              <a:rPr lang="en-US" b="1" dirty="0" err="1"/>
              <a:t>nmap</a:t>
            </a:r>
            <a:r>
              <a:rPr lang="en-US" b="1" dirty="0"/>
              <a:t> 10.10.0.20 -</a:t>
            </a:r>
            <a:r>
              <a:rPr lang="en-US" b="1" dirty="0" err="1"/>
              <a:t>Pn</a:t>
            </a:r>
            <a:r>
              <a:rPr lang="en-US" b="1" dirty="0"/>
              <a:t> --top-ports 100 –</a:t>
            </a:r>
            <a:r>
              <a:rPr lang="en-US" b="1" dirty="0" err="1"/>
              <a:t>badsum</a:t>
            </a:r>
            <a:endParaRPr lang="en-US" b="1" dirty="0"/>
          </a:p>
          <a:p>
            <a:pPr>
              <a:buClr>
                <a:schemeClr val="dk1"/>
              </a:buClr>
              <a:buSzPts val="2000"/>
            </a:pPr>
            <a:endParaRPr lang="en-US" dirty="0"/>
          </a:p>
          <a:p>
            <a:pPr>
              <a:buClr>
                <a:schemeClr val="dk1"/>
              </a:buClr>
              <a:buSzPts val="2000"/>
            </a:pPr>
            <a:r>
              <a:rPr lang="en-US" dirty="0"/>
              <a:t>What's different?</a:t>
            </a:r>
          </a:p>
          <a:p>
            <a:pPr lvl="1">
              <a:buClr>
                <a:schemeClr val="dk1"/>
              </a:buClr>
              <a:buSzPts val="2000"/>
            </a:pPr>
            <a:r>
              <a:rPr lang="en-US" dirty="0" err="1"/>
              <a:t>Badsum</a:t>
            </a:r>
            <a:r>
              <a:rPr lang="en-US" dirty="0"/>
              <a:t> causes the target to behave in different ways</a:t>
            </a:r>
          </a:p>
          <a:p>
            <a:pPr lvl="1">
              <a:buClr>
                <a:schemeClr val="dk1"/>
              </a:buClr>
              <a:buSzPts val="2000"/>
            </a:pPr>
            <a:r>
              <a:rPr lang="en-US" dirty="0"/>
              <a:t>Maybe our packets get dropped by the host and we </a:t>
            </a:r>
            <a:br>
              <a:rPr lang="en-US" dirty="0"/>
            </a:br>
            <a:r>
              <a:rPr lang="en-US" dirty="0"/>
              <a:t>get no response</a:t>
            </a:r>
          </a:p>
          <a:p>
            <a:pPr lvl="1">
              <a:buClr>
                <a:schemeClr val="dk1"/>
              </a:buClr>
              <a:buSzPts val="2000"/>
            </a:pPr>
            <a:r>
              <a:rPr lang="en-US" dirty="0"/>
              <a:t>If they hit a firewall though, we might see a response</a:t>
            </a:r>
          </a:p>
          <a:p>
            <a:pPr>
              <a:buClr>
                <a:schemeClr val="dk1"/>
              </a:buClr>
              <a:buSzPts val="2000"/>
            </a:pPr>
            <a:endParaRPr lang="en-US" dirty="0"/>
          </a:p>
          <a:p>
            <a:pPr>
              <a:buClr>
                <a:schemeClr val="dk1"/>
              </a:buClr>
              <a:buSzPts val="2000"/>
            </a:pPr>
            <a:endParaRPr lang="en-US" dirty="0"/>
          </a:p>
          <a:p>
            <a:pPr>
              <a:buClr>
                <a:schemeClr val="dk1"/>
              </a:buClr>
              <a:buSzPts val="2000"/>
            </a:pPr>
            <a:r>
              <a:rPr lang="en-US" dirty="0"/>
              <a:t>Using </a:t>
            </a:r>
            <a:r>
              <a:rPr lang="en-US" dirty="0" err="1"/>
              <a:t>Badsum</a:t>
            </a:r>
            <a:r>
              <a:rPr lang="en-US" dirty="0"/>
              <a:t> or ACK scans help us identify firewalls. Pay attention to the TTL!</a:t>
            </a:r>
          </a:p>
          <a:p>
            <a:pPr marL="628650" indent="-285750">
              <a:buClr>
                <a:schemeClr val="dk1"/>
              </a:buClr>
              <a:buSzPts val="1400"/>
            </a:pPr>
            <a:endParaRPr b="1" dirty="0"/>
          </a:p>
          <a:p>
            <a:pPr>
              <a:buClr>
                <a:schemeClr val="dk1"/>
              </a:buClr>
              <a:buSzPts val="2000"/>
            </a:pPr>
            <a:endParaRPr dirty="0"/>
          </a:p>
        </p:txBody>
      </p:sp>
      <p:pic>
        <p:nvPicPr>
          <p:cNvPr id="460" name="Google Shape;460;p51"/>
          <p:cNvPicPr preferRelativeResize="0"/>
          <p:nvPr/>
        </p:nvPicPr>
        <p:blipFill rotWithShape="1">
          <a:blip r:embed="rId3">
            <a:alphaModFix/>
          </a:blip>
          <a:srcRect r="14189"/>
          <a:stretch/>
        </p:blipFill>
        <p:spPr>
          <a:xfrm>
            <a:off x="6651864" y="1263071"/>
            <a:ext cx="2356900" cy="2717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52"/>
          <p:cNvPicPr preferRelativeResize="0"/>
          <p:nvPr/>
        </p:nvPicPr>
        <p:blipFill rotWithShape="1">
          <a:blip r:embed="rId3">
            <a:alphaModFix/>
          </a:blip>
          <a:srcRect r="51067"/>
          <a:stretch/>
        </p:blipFill>
        <p:spPr>
          <a:xfrm>
            <a:off x="-3175" y="-1588"/>
            <a:ext cx="4483100" cy="5157788"/>
          </a:xfrm>
          <a:prstGeom prst="rect">
            <a:avLst/>
          </a:prstGeom>
          <a:noFill/>
          <a:ln>
            <a:noFill/>
          </a:ln>
        </p:spPr>
      </p:pic>
      <p:sp>
        <p:nvSpPr>
          <p:cNvPr id="467" name="Google Shape;467;p52"/>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a:ea typeface="Arial"/>
                <a:cs typeface="Arial"/>
                <a:sym typeface="Arial"/>
              </a:rPr>
              <a:t>Scapy</a:t>
            </a:r>
            <a:endParaRPr sz="14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53"/>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Scapy + tcpdump questions</a:t>
            </a:r>
            <a:endParaRPr/>
          </a:p>
        </p:txBody>
      </p:sp>
      <p:sp>
        <p:nvSpPr>
          <p:cNvPr id="472" name="Google Shape;472;p53"/>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342900" indent="-342900">
              <a:lnSpc>
                <a:spcPct val="90000"/>
              </a:lnSpc>
              <a:buSzPts val="1850"/>
            </a:pPr>
            <a:r>
              <a:rPr lang="en-US" sz="1850" dirty="0"/>
              <a:t>Again, let’s enable </a:t>
            </a:r>
            <a:r>
              <a:rPr lang="en-US" sz="1850" dirty="0" err="1"/>
              <a:t>tcpdump</a:t>
            </a:r>
            <a:r>
              <a:rPr lang="en-US" sz="1850" dirty="0"/>
              <a:t> so we can watch our output</a:t>
            </a:r>
            <a:endParaRPr dirty="0"/>
          </a:p>
          <a:p>
            <a:pPr marL="742950" lvl="1" indent="-285750">
              <a:lnSpc>
                <a:spcPct val="90000"/>
              </a:lnSpc>
              <a:buSzPts val="1665"/>
            </a:pPr>
            <a:r>
              <a:rPr lang="en-US" sz="1665" dirty="0"/>
              <a:t>Use a filter so we only see packets going between our IP and the target</a:t>
            </a:r>
            <a:endParaRPr dirty="0"/>
          </a:p>
          <a:p>
            <a:pPr marL="742950" lvl="1" indent="-285750">
              <a:lnSpc>
                <a:spcPct val="90000"/>
              </a:lnSpc>
              <a:buSzPts val="1665"/>
            </a:pPr>
            <a:r>
              <a:rPr lang="en-US" sz="1665" dirty="0"/>
              <a:t>Enable hex and ascii output</a:t>
            </a:r>
            <a:endParaRPr dirty="0"/>
          </a:p>
          <a:p>
            <a:pPr marL="742950" lvl="1" indent="-285750">
              <a:lnSpc>
                <a:spcPct val="90000"/>
              </a:lnSpc>
              <a:buSzPts val="1665"/>
            </a:pPr>
            <a:r>
              <a:rPr lang="en-US" sz="1665" dirty="0"/>
              <a:t>Don’t resolve any names or ports</a:t>
            </a:r>
            <a:endParaRPr dirty="0"/>
          </a:p>
          <a:p>
            <a:pPr marL="742950" lvl="1" indent="-285750">
              <a:lnSpc>
                <a:spcPct val="90000"/>
              </a:lnSpc>
              <a:buSzPts val="1665"/>
            </a:pPr>
            <a:r>
              <a:rPr lang="en-US" sz="1665" dirty="0"/>
              <a:t>Same target, 10.10.0.20</a:t>
            </a:r>
            <a:endParaRPr dirty="0"/>
          </a:p>
          <a:p>
            <a:pPr marL="848678" lvl="1" indent="-285750">
              <a:lnSpc>
                <a:spcPct val="90000"/>
              </a:lnSpc>
              <a:buSzPts val="1665"/>
            </a:pPr>
            <a:endParaRPr sz="1665" dirty="0"/>
          </a:p>
          <a:p>
            <a:pPr marL="342900" indent="-342900">
              <a:lnSpc>
                <a:spcPct val="90000"/>
              </a:lnSpc>
              <a:buSzPts val="1850"/>
            </a:pPr>
            <a:r>
              <a:rPr lang="en-US" sz="1850" dirty="0"/>
              <a:t>Using </a:t>
            </a:r>
            <a:r>
              <a:rPr lang="en-US" sz="1850" dirty="0" err="1"/>
              <a:t>scapy</a:t>
            </a:r>
            <a:r>
              <a:rPr lang="en-US" sz="1850" dirty="0"/>
              <a:t>, send and receive some packets to the target</a:t>
            </a:r>
            <a:endParaRPr dirty="0"/>
          </a:p>
          <a:p>
            <a:pPr marL="342900" indent="-342900">
              <a:lnSpc>
                <a:spcPct val="90000"/>
              </a:lnSpc>
              <a:buSzPts val="1850"/>
            </a:pPr>
            <a:endParaRPr sz="1850" dirty="0"/>
          </a:p>
          <a:p>
            <a:pPr indent="-457200">
              <a:lnSpc>
                <a:spcPct val="90000"/>
              </a:lnSpc>
              <a:buSzPts val="1850"/>
              <a:buFont typeface="+mj-lt"/>
              <a:buAutoNum type="arabicPeriod"/>
            </a:pPr>
            <a:r>
              <a:rPr lang="en-US" sz="1850" dirty="0"/>
              <a:t>TCP to ports 79-80. Are the ports open or closed, and why?</a:t>
            </a:r>
            <a:endParaRPr dirty="0"/>
          </a:p>
          <a:p>
            <a:pPr indent="-457200">
              <a:lnSpc>
                <a:spcPct val="90000"/>
              </a:lnSpc>
              <a:buSzPts val="1850"/>
              <a:buFont typeface="+mj-lt"/>
              <a:buAutoNum type="arabicPeriod"/>
            </a:pPr>
            <a:r>
              <a:rPr lang="en-US" sz="1850" dirty="0"/>
              <a:t>ICMP echo request with a payload “test123”</a:t>
            </a:r>
            <a:endParaRPr dirty="0"/>
          </a:p>
          <a:p>
            <a:pPr indent="-457200">
              <a:lnSpc>
                <a:spcPct val="90000"/>
              </a:lnSpc>
              <a:buSzPts val="1850"/>
              <a:buFont typeface="+mj-lt"/>
              <a:buAutoNum type="arabicPeriod"/>
            </a:pPr>
            <a:r>
              <a:rPr lang="en-US" sz="1850" dirty="0"/>
              <a:t>Same as ‘</a:t>
            </a:r>
            <a:r>
              <a:rPr lang="en-US" sz="1850" dirty="0" err="1"/>
              <a:t>nmap</a:t>
            </a:r>
            <a:r>
              <a:rPr lang="en-US" sz="1850" dirty="0"/>
              <a:t> 10.10.0.20 -p 31330-31340,22 -</a:t>
            </a:r>
            <a:r>
              <a:rPr lang="en-US" sz="1850" dirty="0" err="1"/>
              <a:t>sX</a:t>
            </a:r>
            <a:r>
              <a:rPr lang="en-US" sz="1850" dirty="0"/>
              <a:t>’</a:t>
            </a:r>
            <a:endParaRPr dirty="0"/>
          </a:p>
          <a:p>
            <a:pPr indent="-342900">
              <a:lnSpc>
                <a:spcPct val="90000"/>
              </a:lnSpc>
              <a:buSzPts val="1850"/>
            </a:pPr>
            <a:endParaRPr sz="1850" dirty="0"/>
          </a:p>
          <a:p>
            <a:pPr marL="800100" lvl="1">
              <a:lnSpc>
                <a:spcPct val="90000"/>
              </a:lnSpc>
              <a:buSzPts val="1850"/>
            </a:pPr>
            <a:r>
              <a:rPr lang="en-US" sz="1650" dirty="0"/>
              <a:t>Hint:	use ls([protocol]) to learn more about it, ex. &gt;&gt;&gt; ls(TCP)</a:t>
            </a:r>
            <a:br>
              <a:rPr lang="en-US" sz="1650" dirty="0"/>
            </a:br>
            <a:r>
              <a:rPr lang="en-US" sz="1650" dirty="0"/>
              <a:t>		use </a:t>
            </a:r>
            <a:r>
              <a:rPr lang="en-US" sz="1650" dirty="0" err="1"/>
              <a:t>lsc</a:t>
            </a:r>
            <a:r>
              <a:rPr lang="en-US" sz="1650" dirty="0"/>
              <a:t>() to see all supported functions</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0" name="Google Shape;480;p54"/>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Scapy possible solutions</a:t>
            </a:r>
            <a:endParaRPr/>
          </a:p>
        </p:txBody>
      </p:sp>
      <p:sp>
        <p:nvSpPr>
          <p:cNvPr id="479" name="Google Shape;479;p54"/>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457200" lvl="0" indent="-457200" algn="l" rtl="0">
              <a:spcBef>
                <a:spcPts val="0"/>
              </a:spcBef>
              <a:spcAft>
                <a:spcPts val="0"/>
              </a:spcAft>
              <a:buClr>
                <a:schemeClr val="dk1"/>
              </a:buClr>
              <a:buSzPts val="2400"/>
              <a:buChar char="•"/>
            </a:pPr>
            <a:r>
              <a:rPr lang="en-US" sz="2400" dirty="0" err="1"/>
              <a:t>TCPdump</a:t>
            </a:r>
            <a:r>
              <a:rPr lang="en-US" sz="2400" dirty="0"/>
              <a:t>:</a:t>
            </a:r>
            <a:endParaRPr dirty="0"/>
          </a:p>
          <a:p>
            <a:pPr marL="971550" lvl="1" indent="-342900">
              <a:buClr>
                <a:schemeClr val="dk1"/>
              </a:buClr>
              <a:buSzPts val="2000"/>
            </a:pPr>
            <a:r>
              <a:rPr lang="en-US" sz="2000" dirty="0"/>
              <a:t>We want to see only between us and the target</a:t>
            </a:r>
            <a:endParaRPr dirty="0"/>
          </a:p>
          <a:p>
            <a:pPr marL="1371600" lvl="2" indent="-285750">
              <a:buClr>
                <a:schemeClr val="dk1"/>
              </a:buClr>
              <a:buSzPts val="1800"/>
            </a:pPr>
            <a:r>
              <a:rPr lang="en-US" sz="1800" dirty="0"/>
              <a:t>host [</a:t>
            </a:r>
            <a:r>
              <a:rPr lang="en-US" sz="1800" dirty="0" err="1"/>
              <a:t>ourIP</a:t>
            </a:r>
            <a:r>
              <a:rPr lang="en-US" sz="1800" dirty="0"/>
              <a:t>] and host 10.10.0.20</a:t>
            </a:r>
            <a:endParaRPr dirty="0"/>
          </a:p>
          <a:p>
            <a:pPr marL="1485900" lvl="2" indent="-285750">
              <a:buClr>
                <a:schemeClr val="dk1"/>
              </a:buClr>
              <a:buSzPts val="1800"/>
            </a:pPr>
            <a:endParaRPr sz="1800" dirty="0"/>
          </a:p>
          <a:p>
            <a:pPr marL="971550" lvl="1" indent="-342900">
              <a:buClr>
                <a:schemeClr val="dk1"/>
              </a:buClr>
              <a:buSzPts val="2000"/>
            </a:pPr>
            <a:r>
              <a:rPr lang="en-US" sz="2000" dirty="0"/>
              <a:t>Enable hex and ascii, and don’t resolve names</a:t>
            </a:r>
            <a:endParaRPr dirty="0"/>
          </a:p>
          <a:p>
            <a:pPr marL="1371600" lvl="2" indent="-285750">
              <a:buClr>
                <a:schemeClr val="dk1"/>
              </a:buClr>
              <a:buSzPts val="1800"/>
            </a:pPr>
            <a:r>
              <a:rPr lang="en-US" sz="1800" dirty="0"/>
              <a:t>-</a:t>
            </a:r>
            <a:r>
              <a:rPr lang="en-US" sz="1800" dirty="0" err="1"/>
              <a:t>nnX</a:t>
            </a:r>
            <a:endParaRPr sz="1800" dirty="0"/>
          </a:p>
          <a:p>
            <a:pPr marL="1485900" lvl="2" indent="-285750">
              <a:buClr>
                <a:schemeClr val="dk1"/>
              </a:buClr>
              <a:buSzPts val="1800"/>
            </a:pPr>
            <a:endParaRPr sz="1800" dirty="0"/>
          </a:p>
          <a:p>
            <a:pPr marL="1485900" lvl="2" indent="-285750">
              <a:buClr>
                <a:schemeClr val="dk1"/>
              </a:buClr>
              <a:buSzPts val="1800"/>
            </a:pPr>
            <a:endParaRPr sz="1800" dirty="0"/>
          </a:p>
          <a:p>
            <a:pPr marL="1371600" lvl="2" indent="-285750">
              <a:buClr>
                <a:schemeClr val="dk1"/>
              </a:buClr>
              <a:buSzPts val="1800"/>
            </a:pPr>
            <a:endParaRPr sz="1800" dirty="0"/>
          </a:p>
          <a:p>
            <a:pPr marL="1028700" lvl="4" indent="-285750">
              <a:buClr>
                <a:schemeClr val="dk1"/>
              </a:buClr>
              <a:buSzPts val="1600"/>
            </a:pPr>
            <a:r>
              <a:rPr lang="en-US" sz="1600" dirty="0"/>
              <a:t>$ </a:t>
            </a:r>
            <a:r>
              <a:rPr lang="en-US" sz="1600" b="1" dirty="0"/>
              <a:t>sudo</a:t>
            </a:r>
            <a:r>
              <a:rPr lang="en-US" sz="1600" dirty="0"/>
              <a:t> </a:t>
            </a:r>
            <a:r>
              <a:rPr lang="en-US" sz="1600" b="1" dirty="0" err="1"/>
              <a:t>tcpdump</a:t>
            </a:r>
            <a:r>
              <a:rPr lang="en-US" sz="1600" b="1" dirty="0"/>
              <a:t> -</a:t>
            </a:r>
            <a:r>
              <a:rPr lang="en-US" sz="1600" b="1" dirty="0" err="1"/>
              <a:t>nnX</a:t>
            </a:r>
            <a:r>
              <a:rPr lang="en-US" sz="1600" b="1" dirty="0"/>
              <a:t> host [</a:t>
            </a:r>
            <a:r>
              <a:rPr lang="en-US" sz="1600" b="1" dirty="0" err="1"/>
              <a:t>ourIP</a:t>
            </a:r>
            <a:r>
              <a:rPr lang="en-US" sz="1600" b="1" dirty="0"/>
              <a:t>] and host 10.10.0.20</a:t>
            </a:r>
            <a:endParaRPr sz="1600" dirty="0"/>
          </a:p>
          <a:p>
            <a:pPr marL="469900" indent="-342900">
              <a:buClr>
                <a:schemeClr val="dk1"/>
              </a:buClr>
              <a:buSzPts val="2000"/>
            </a:pPr>
            <a:endParaRPr dirty="0"/>
          </a:p>
          <a:p>
            <a:pPr marL="457200" lvl="0" indent="-330200" algn="l" rtl="0">
              <a:spcBef>
                <a:spcPts val="0"/>
              </a:spcBef>
              <a:spcAft>
                <a:spcPts val="0"/>
              </a:spcAft>
              <a:buClr>
                <a:schemeClr val="dk1"/>
              </a:buClr>
              <a:buSzPts val="2000"/>
              <a:buNone/>
            </a:pP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55"/>
          <p:cNvPicPr preferRelativeResize="0"/>
          <p:nvPr/>
        </p:nvPicPr>
        <p:blipFill rotWithShape="1">
          <a:blip r:embed="rId3">
            <a:alphaModFix/>
          </a:blip>
          <a:srcRect b="29323"/>
          <a:stretch/>
        </p:blipFill>
        <p:spPr>
          <a:xfrm>
            <a:off x="479775" y="2668900"/>
            <a:ext cx="6930100" cy="2311774"/>
          </a:xfrm>
          <a:prstGeom prst="rect">
            <a:avLst/>
          </a:prstGeom>
          <a:noFill/>
          <a:ln>
            <a:noFill/>
          </a:ln>
        </p:spPr>
      </p:pic>
      <p:sp>
        <p:nvSpPr>
          <p:cNvPr id="488" name="Google Shape;488;p55"/>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Scapy possible solutions</a:t>
            </a:r>
            <a:endParaRPr/>
          </a:p>
        </p:txBody>
      </p:sp>
      <p:sp>
        <p:nvSpPr>
          <p:cNvPr id="487" name="Google Shape;487;p55"/>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457200" lvl="0" indent="-457200" algn="l" rtl="0">
              <a:spcBef>
                <a:spcPts val="0"/>
              </a:spcBef>
              <a:spcAft>
                <a:spcPts val="0"/>
              </a:spcAft>
              <a:buClr>
                <a:schemeClr val="dk1"/>
              </a:buClr>
              <a:buSzPts val="2000"/>
              <a:buAutoNum type="arabicPeriod"/>
            </a:pPr>
            <a:r>
              <a:rPr lang="en-US" dirty="0" err="1"/>
              <a:t>Scapy</a:t>
            </a:r>
            <a:r>
              <a:rPr lang="en-US" dirty="0"/>
              <a:t>, send and receive packets to TCP to ports 79-80</a:t>
            </a:r>
            <a:endParaRPr dirty="0"/>
          </a:p>
          <a:p>
            <a:pPr marL="1028700" lvl="4" indent="-285750">
              <a:buClr>
                <a:schemeClr val="dk1"/>
              </a:buClr>
              <a:buSzPts val="1400"/>
            </a:pPr>
            <a:r>
              <a:rPr lang="en-US" dirty="0"/>
              <a:t>$ </a:t>
            </a:r>
            <a:r>
              <a:rPr lang="en-US" b="1" dirty="0"/>
              <a:t>sudo</a:t>
            </a:r>
            <a:r>
              <a:rPr lang="en-US" dirty="0"/>
              <a:t> </a:t>
            </a:r>
            <a:r>
              <a:rPr lang="en-US" b="1" dirty="0" err="1"/>
              <a:t>scapy</a:t>
            </a:r>
            <a:endParaRPr b="1" dirty="0"/>
          </a:p>
          <a:p>
            <a:pPr marL="1028700" lvl="4" indent="-285750">
              <a:buClr>
                <a:schemeClr val="dk1"/>
              </a:buClr>
              <a:buSzPts val="1400"/>
            </a:pPr>
            <a:r>
              <a:rPr lang="en-US" dirty="0"/>
              <a:t>&gt;&gt;&gt; </a:t>
            </a:r>
            <a:r>
              <a:rPr lang="en-US" b="1" dirty="0" err="1"/>
              <a:t>sr</a:t>
            </a:r>
            <a:r>
              <a:rPr lang="en-US" b="1" dirty="0"/>
              <a:t>(IP(</a:t>
            </a:r>
            <a:r>
              <a:rPr lang="en-US" b="1" dirty="0" err="1"/>
              <a:t>dst</a:t>
            </a:r>
            <a:r>
              <a:rPr lang="en-US" b="1" dirty="0"/>
              <a:t>="10.10.0.20")/TCP(</a:t>
            </a:r>
            <a:r>
              <a:rPr lang="en-US" b="1" dirty="0" err="1"/>
              <a:t>dport</a:t>
            </a:r>
            <a:r>
              <a:rPr lang="en-US" b="1" dirty="0"/>
              <a:t>=[79,80]))</a:t>
            </a:r>
            <a:endParaRPr dirty="0"/>
          </a:p>
          <a:p>
            <a:pPr marL="914400" lvl="1" indent="-285750">
              <a:buClr>
                <a:schemeClr val="dk1"/>
              </a:buClr>
              <a:buSzPts val="1800"/>
            </a:pPr>
            <a:r>
              <a:rPr lang="en-US" dirty="0"/>
              <a:t>Port 79 is closed, port 80 is open</a:t>
            </a:r>
            <a:endParaRPr dirty="0"/>
          </a:p>
          <a:p>
            <a:pPr marL="1371600" lvl="2" indent="-285750">
              <a:buClr>
                <a:schemeClr val="dk1"/>
              </a:buClr>
              <a:buSzPts val="1600"/>
            </a:pPr>
            <a:r>
              <a:rPr lang="en-US" dirty="0"/>
              <a:t>79 sent back a RST ACK</a:t>
            </a:r>
            <a:endParaRPr dirty="0"/>
          </a:p>
          <a:p>
            <a:pPr marL="4400550" lvl="2" indent="-285750">
              <a:buClr>
                <a:schemeClr val="dk1"/>
              </a:buClr>
              <a:buSzPts val="1600"/>
            </a:pPr>
            <a:r>
              <a:rPr lang="en-US" dirty="0"/>
              <a:t>80 sent back a SYN ACK</a:t>
            </a:r>
            <a:endParaRPr dirty="0"/>
          </a:p>
          <a:p>
            <a:pPr marL="457200" lvl="0" indent="-330200" algn="l" rtl="0">
              <a:spcBef>
                <a:spcPts val="0"/>
              </a:spcBef>
              <a:spcAft>
                <a:spcPts val="0"/>
              </a:spcAft>
              <a:buClr>
                <a:schemeClr val="dk1"/>
              </a:buClr>
              <a:buSzPts val="2000"/>
              <a:buNone/>
            </a:pPr>
            <a:endParaRPr dirty="0"/>
          </a:p>
        </p:txBody>
      </p:sp>
      <p:sp>
        <p:nvSpPr>
          <p:cNvPr id="490" name="Google Shape;490;p55"/>
          <p:cNvSpPr/>
          <p:nvPr/>
        </p:nvSpPr>
        <p:spPr>
          <a:xfrm rot="665623">
            <a:off x="3028090" y="2133258"/>
            <a:ext cx="249462" cy="1701985"/>
          </a:xfrm>
          <a:prstGeom prst="down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91" name="Google Shape;491;p55"/>
          <p:cNvSpPr/>
          <p:nvPr/>
        </p:nvSpPr>
        <p:spPr>
          <a:xfrm rot="3400375">
            <a:off x="4558046" y="1595986"/>
            <a:ext cx="249537" cy="3756964"/>
          </a:xfrm>
          <a:prstGeom prst="down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56"/>
          <p:cNvPicPr preferRelativeResize="0"/>
          <p:nvPr/>
        </p:nvPicPr>
        <p:blipFill>
          <a:blip r:embed="rId3">
            <a:alphaModFix/>
          </a:blip>
          <a:stretch>
            <a:fillRect/>
          </a:stretch>
        </p:blipFill>
        <p:spPr>
          <a:xfrm>
            <a:off x="0" y="2451022"/>
            <a:ext cx="9144000" cy="2056006"/>
          </a:xfrm>
          <a:prstGeom prst="rect">
            <a:avLst/>
          </a:prstGeom>
          <a:noFill/>
          <a:ln>
            <a:noFill/>
          </a:ln>
        </p:spPr>
      </p:pic>
      <p:sp>
        <p:nvSpPr>
          <p:cNvPr id="498" name="Google Shape;498;p56"/>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Scapy solutions</a:t>
            </a:r>
            <a:endParaRPr/>
          </a:p>
        </p:txBody>
      </p:sp>
      <p:sp>
        <p:nvSpPr>
          <p:cNvPr id="497" name="Google Shape;497;p56"/>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457200" lvl="0" indent="-457200" algn="l" rtl="0">
              <a:spcBef>
                <a:spcPts val="0"/>
              </a:spcBef>
              <a:spcAft>
                <a:spcPts val="0"/>
              </a:spcAft>
              <a:buClr>
                <a:schemeClr val="dk1"/>
              </a:buClr>
              <a:buSzPts val="2000"/>
              <a:buAutoNum type="arabicPeriod" startAt="2"/>
            </a:pPr>
            <a:r>
              <a:rPr lang="en-US" dirty="0"/>
              <a:t>ICMP echo request with a payload “test123”</a:t>
            </a:r>
            <a:endParaRPr dirty="0"/>
          </a:p>
          <a:p>
            <a:pPr marL="1117600" lvl="4" indent="-285750">
              <a:buClr>
                <a:schemeClr val="dk1"/>
              </a:buClr>
              <a:buSzPts val="1400"/>
            </a:pPr>
            <a:endParaRPr dirty="0"/>
          </a:p>
          <a:p>
            <a:pPr marL="1028700" lvl="4" indent="-285750">
              <a:buClr>
                <a:schemeClr val="dk1"/>
              </a:buClr>
              <a:buSzPts val="1400"/>
            </a:pPr>
            <a:r>
              <a:rPr lang="en-US" dirty="0"/>
              <a:t>&gt;&gt;&gt; </a:t>
            </a:r>
            <a:r>
              <a:rPr lang="en-US" b="1" dirty="0" err="1"/>
              <a:t>sr</a:t>
            </a:r>
            <a:r>
              <a:rPr lang="en-US" b="1" dirty="0"/>
              <a:t>(IP(</a:t>
            </a:r>
            <a:r>
              <a:rPr lang="en-US" b="1" dirty="0" err="1"/>
              <a:t>dst</a:t>
            </a:r>
            <a:r>
              <a:rPr lang="en-US" b="1" dirty="0"/>
              <a:t>="10.10.0.20")/ICMP()/"test123")</a:t>
            </a:r>
            <a:endParaRPr dirty="0"/>
          </a:p>
          <a:p>
            <a:pPr marL="1371600" lvl="2" indent="-285750">
              <a:buClr>
                <a:schemeClr val="dk1"/>
              </a:buClr>
              <a:buSzPts val="1600"/>
            </a:pPr>
            <a:endParaRPr dirty="0"/>
          </a:p>
          <a:p>
            <a:pPr marL="3257550" lvl="6" indent="-285750" algn="l" rtl="0">
              <a:spcBef>
                <a:spcPts val="400"/>
              </a:spcBef>
              <a:spcAft>
                <a:spcPts val="0"/>
              </a:spcAft>
              <a:buClr>
                <a:schemeClr val="dk1"/>
              </a:buClr>
              <a:buSzPts val="2000"/>
              <a:buFont typeface="Arial" panose="020B0604020202020204" pitchFamily="34" charset="0"/>
              <a:buChar char="•"/>
            </a:pPr>
            <a:r>
              <a:rPr lang="en-US" dirty="0"/>
              <a:t>And it echoed back!</a:t>
            </a:r>
            <a:endParaRPr dirty="0"/>
          </a:p>
          <a:p>
            <a:pPr marL="0" lvl="0" indent="127000" algn="l" rtl="0">
              <a:spcBef>
                <a:spcPts val="0"/>
              </a:spcBef>
              <a:spcAft>
                <a:spcPts val="0"/>
              </a:spcAft>
              <a:buClr>
                <a:schemeClr val="dk1"/>
              </a:buClr>
              <a:buSzPts val="2000"/>
              <a:buFont typeface="Arial"/>
              <a:buNone/>
            </a:pPr>
            <a:endParaRPr dirty="0"/>
          </a:p>
        </p:txBody>
      </p:sp>
      <p:sp>
        <p:nvSpPr>
          <p:cNvPr id="500" name="Google Shape;500;p56"/>
          <p:cNvSpPr/>
          <p:nvPr/>
        </p:nvSpPr>
        <p:spPr>
          <a:xfrm rot="1948272">
            <a:off x="4588460" y="2313853"/>
            <a:ext cx="246426" cy="1986892"/>
          </a:xfrm>
          <a:prstGeom prst="down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p57"/>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Scapy solutions</a:t>
            </a:r>
            <a:endParaRPr/>
          </a:p>
        </p:txBody>
      </p:sp>
      <p:sp>
        <p:nvSpPr>
          <p:cNvPr id="505" name="Google Shape;505;p57"/>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buFont typeface="+mj-lt"/>
              <a:buAutoNum type="arabicPeriod" startAt="3"/>
            </a:pPr>
            <a:r>
              <a:rPr lang="en-US" dirty="0"/>
              <a:t>Same as ‘</a:t>
            </a:r>
            <a:r>
              <a:rPr lang="en-US" dirty="0" err="1"/>
              <a:t>nmap</a:t>
            </a:r>
            <a:r>
              <a:rPr lang="en-US" dirty="0"/>
              <a:t> 10.10.0.20 -p 31330-31340,22 -</a:t>
            </a:r>
            <a:r>
              <a:rPr lang="en-US" dirty="0" err="1"/>
              <a:t>sX</a:t>
            </a:r>
            <a:r>
              <a:rPr lang="en-US" dirty="0"/>
              <a:t>’</a:t>
            </a:r>
            <a:endParaRPr dirty="0"/>
          </a:p>
          <a:p>
            <a:pPr marL="914400" lvl="1" indent="-285750">
              <a:buClr>
                <a:schemeClr val="dk1"/>
              </a:buClr>
              <a:buSzPts val="1800"/>
            </a:pPr>
            <a:r>
              <a:rPr lang="en-US" dirty="0"/>
              <a:t>This is just one way to solve this</a:t>
            </a:r>
            <a:endParaRPr dirty="0"/>
          </a:p>
          <a:p>
            <a:pPr marL="1371600" lvl="2" indent="-285750">
              <a:buClr>
                <a:schemeClr val="dk1"/>
              </a:buClr>
              <a:buSzPts val="1600"/>
            </a:pPr>
            <a:r>
              <a:rPr lang="en-US" dirty="0"/>
              <a:t>Remember our TCP flags</a:t>
            </a:r>
            <a:endParaRPr dirty="0"/>
          </a:p>
          <a:p>
            <a:pPr marL="1885950" lvl="3" indent="-285750">
              <a:buClr>
                <a:schemeClr val="dk1"/>
              </a:buClr>
              <a:buSzPts val="1400"/>
            </a:pPr>
            <a:r>
              <a:rPr lang="en-US" dirty="0"/>
              <a:t>Xmas packet is FIN PSH and URG </a:t>
            </a:r>
            <a:endParaRPr dirty="0"/>
          </a:p>
          <a:p>
            <a:pPr marL="1885950" lvl="3" indent="-285750">
              <a:buClr>
                <a:schemeClr val="dk1"/>
              </a:buClr>
              <a:buSzPts val="1400"/>
            </a:pPr>
            <a:r>
              <a:rPr lang="en-US" dirty="0"/>
              <a:t>TCP flags are URG ACK PSH RST SYN FIN (32,16,8,4,2,1) </a:t>
            </a:r>
            <a:endParaRPr dirty="0"/>
          </a:p>
          <a:p>
            <a:pPr marL="1885950" lvl="3" indent="-285750">
              <a:buClr>
                <a:schemeClr val="dk1"/>
              </a:buClr>
              <a:buSzPts val="1400"/>
            </a:pPr>
            <a:r>
              <a:rPr lang="en-US" dirty="0"/>
              <a:t>32+8+1=</a:t>
            </a:r>
            <a:r>
              <a:rPr lang="en-US" b="1" dirty="0"/>
              <a:t>41</a:t>
            </a:r>
            <a:endParaRPr dirty="0"/>
          </a:p>
          <a:p>
            <a:pPr marL="1117600" lvl="4" indent="-285750">
              <a:buClr>
                <a:schemeClr val="dk1"/>
              </a:buClr>
              <a:buSzPts val="1400"/>
            </a:pPr>
            <a:endParaRPr b="1" dirty="0"/>
          </a:p>
          <a:p>
            <a:pPr marL="1371600" lvl="2" indent="-285750">
              <a:buClr>
                <a:schemeClr val="dk1"/>
              </a:buClr>
              <a:buSzPts val="1600"/>
            </a:pPr>
            <a:r>
              <a:rPr lang="en-US" dirty="0"/>
              <a:t>Create a list for our TCP </a:t>
            </a:r>
            <a:r>
              <a:rPr lang="en-US" dirty="0" err="1"/>
              <a:t>dport</a:t>
            </a:r>
            <a:endParaRPr dirty="0"/>
          </a:p>
          <a:p>
            <a:pPr marL="1028700" lvl="4" indent="-285750">
              <a:buClr>
                <a:schemeClr val="dk1"/>
              </a:buClr>
              <a:buSzPts val="1400"/>
            </a:pPr>
            <a:r>
              <a:rPr lang="en-US" dirty="0"/>
              <a:t>&gt;&gt;&gt; </a:t>
            </a:r>
            <a:r>
              <a:rPr lang="en-US" b="1" dirty="0" err="1"/>
              <a:t>dports</a:t>
            </a:r>
            <a:r>
              <a:rPr lang="en-US" b="1" dirty="0"/>
              <a:t> = []</a:t>
            </a:r>
            <a:endParaRPr dirty="0"/>
          </a:p>
          <a:p>
            <a:pPr marL="1028700" lvl="4" indent="-285750">
              <a:buClr>
                <a:schemeClr val="dk1"/>
              </a:buClr>
              <a:buSzPts val="1400"/>
            </a:pPr>
            <a:r>
              <a:rPr lang="en-US" dirty="0"/>
              <a:t>&gt;&gt;&gt; </a:t>
            </a:r>
            <a:r>
              <a:rPr lang="en-US" b="1" dirty="0" err="1"/>
              <a:t>dports.append</a:t>
            </a:r>
            <a:r>
              <a:rPr lang="en-US" b="1" dirty="0"/>
              <a:t>(22)</a:t>
            </a:r>
            <a:endParaRPr dirty="0"/>
          </a:p>
          <a:p>
            <a:pPr marL="1028700" lvl="4" indent="-285750">
              <a:buClr>
                <a:schemeClr val="dk1"/>
              </a:buClr>
              <a:buSzPts val="1400"/>
            </a:pPr>
            <a:r>
              <a:rPr lang="en-US" dirty="0"/>
              <a:t>&gt;&gt;&gt; </a:t>
            </a:r>
            <a:r>
              <a:rPr lang="en-US" b="1" dirty="0"/>
              <a:t>for x in </a:t>
            </a:r>
            <a:r>
              <a:rPr lang="en-US" b="1" dirty="0" err="1"/>
              <a:t>xrange</a:t>
            </a:r>
            <a:r>
              <a:rPr lang="en-US" b="1" dirty="0"/>
              <a:t>(31330,31341):</a:t>
            </a:r>
            <a:endParaRPr dirty="0"/>
          </a:p>
          <a:p>
            <a:pPr marL="1028700" lvl="4" indent="-285750">
              <a:buClr>
                <a:schemeClr val="dk1"/>
              </a:buClr>
              <a:buSzPts val="1400"/>
            </a:pPr>
            <a:r>
              <a:rPr lang="en-US" dirty="0"/>
              <a:t>...  </a:t>
            </a:r>
            <a:r>
              <a:rPr lang="en-US" b="1" dirty="0" err="1"/>
              <a:t>dports.append</a:t>
            </a:r>
            <a:r>
              <a:rPr lang="en-US" b="1" dirty="0"/>
              <a:t>(x)</a:t>
            </a:r>
            <a:endParaRPr dirty="0"/>
          </a:p>
          <a:p>
            <a:pPr marL="1117600" lvl="4" indent="-285750">
              <a:buClr>
                <a:schemeClr val="dk1"/>
              </a:buClr>
              <a:buSzPts val="1400"/>
            </a:pPr>
            <a:endParaRPr b="1" dirty="0"/>
          </a:p>
          <a:p>
            <a:pPr marL="1371600" lvl="2" indent="-285750">
              <a:buClr>
                <a:schemeClr val="dk1"/>
              </a:buClr>
              <a:buSzPts val="1600"/>
            </a:pPr>
            <a:r>
              <a:rPr lang="en-US" dirty="0"/>
              <a:t>Send it</a:t>
            </a:r>
            <a:endParaRPr dirty="0"/>
          </a:p>
          <a:p>
            <a:pPr marL="1028700" lvl="4" indent="-285750">
              <a:buClr>
                <a:schemeClr val="dk1"/>
              </a:buClr>
              <a:buSzPts val="1400"/>
            </a:pPr>
            <a:r>
              <a:rPr lang="en-US" dirty="0"/>
              <a:t>&gt;&gt;&gt; </a:t>
            </a:r>
            <a:r>
              <a:rPr lang="en-US" b="1" dirty="0"/>
              <a:t>for x in </a:t>
            </a:r>
            <a:r>
              <a:rPr lang="en-US" b="1" dirty="0" err="1"/>
              <a:t>dports</a:t>
            </a:r>
            <a:r>
              <a:rPr lang="en-US" b="1" dirty="0"/>
              <a:t>:</a:t>
            </a:r>
            <a:endParaRPr dirty="0"/>
          </a:p>
          <a:p>
            <a:pPr marL="1028700" lvl="4" indent="-285750">
              <a:buClr>
                <a:schemeClr val="dk1"/>
              </a:buClr>
              <a:buSzPts val="1400"/>
            </a:pPr>
            <a:r>
              <a:rPr lang="en-US" dirty="0"/>
              <a:t>...  </a:t>
            </a:r>
            <a:r>
              <a:rPr lang="en-US" b="1" dirty="0" err="1"/>
              <a:t>sr</a:t>
            </a:r>
            <a:r>
              <a:rPr lang="en-US" b="1" dirty="0"/>
              <a:t>(IP(</a:t>
            </a:r>
            <a:r>
              <a:rPr lang="en-US" b="1" dirty="0" err="1"/>
              <a:t>dst</a:t>
            </a:r>
            <a:r>
              <a:rPr lang="en-US" b="1" dirty="0"/>
              <a:t>="10.10.0.20")/TCP(</a:t>
            </a:r>
            <a:r>
              <a:rPr lang="en-US" b="1" dirty="0" err="1"/>
              <a:t>dport</a:t>
            </a:r>
            <a:r>
              <a:rPr lang="en-US" b="1" dirty="0"/>
              <a:t>=</a:t>
            </a:r>
            <a:r>
              <a:rPr lang="en-US" b="1" dirty="0" err="1"/>
              <a:t>x,flags</a:t>
            </a:r>
            <a:r>
              <a:rPr lang="en-US" b="1"/>
              <a:t>=41))</a:t>
            </a:r>
            <a:endParaRPr dirty="0"/>
          </a:p>
          <a:p>
            <a:pPr marL="1117600" lvl="4" indent="-285750">
              <a:buClr>
                <a:schemeClr val="dk1"/>
              </a:buClr>
              <a:buSzPts val="1400"/>
            </a:pPr>
            <a:endParaRPr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2" name="Text Placeholder 1">
            <a:extLst>
              <a:ext uri="{FF2B5EF4-FFF2-40B4-BE49-F238E27FC236}">
                <a16:creationId xmlns:a16="http://schemas.microsoft.com/office/drawing/2014/main" id="{841D2788-26F1-445A-9301-E06AF67BA9BD}"/>
              </a:ext>
            </a:extLst>
          </p:cNvPr>
          <p:cNvSpPr>
            <a:spLocks noGrp="1"/>
          </p:cNvSpPr>
          <p:nvPr>
            <p:ph type="body" sz="quarter" idx="14"/>
          </p:nvPr>
        </p:nvSpPr>
        <p:spPr/>
        <p:txBody>
          <a:bodyPr/>
          <a:lstStyle/>
          <a:p>
            <a:endParaRPr lang="en-US"/>
          </a:p>
        </p:txBody>
      </p:sp>
      <p:sp>
        <p:nvSpPr>
          <p:cNvPr id="512" name="Google Shape;512;p58"/>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a:t>Scapy solutions</a:t>
            </a:r>
            <a:endParaRPr/>
          </a:p>
        </p:txBody>
      </p:sp>
      <p:pic>
        <p:nvPicPr>
          <p:cNvPr id="514" name="Google Shape;514;p58"/>
          <p:cNvPicPr preferRelativeResize="0"/>
          <p:nvPr/>
        </p:nvPicPr>
        <p:blipFill>
          <a:blip r:embed="rId3">
            <a:alphaModFix/>
          </a:blip>
          <a:stretch>
            <a:fillRect/>
          </a:stretch>
        </p:blipFill>
        <p:spPr>
          <a:xfrm>
            <a:off x="1032150" y="1252200"/>
            <a:ext cx="5931902" cy="35582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Placeholder 2"/>
          <p:cNvPicPr>
            <a:picLocks/>
          </p:cNvPicPr>
          <p:nvPr/>
        </p:nvPicPr>
        <p:blipFill>
          <a:blip r:embed="rId3">
            <a:extLst>
              <a:ext uri="{28A0092B-C50C-407E-A947-70E740481C1C}">
                <a14:useLocalDpi xmlns:a14="http://schemas.microsoft.com/office/drawing/2010/main" val="0"/>
              </a:ext>
            </a:extLst>
          </a:blip>
          <a:srcRect r="51067"/>
          <a:stretch>
            <a:fillRect/>
          </a:stretch>
        </p:blipFill>
        <p:spPr bwMode="auto">
          <a:xfrm>
            <a:off x="-3175" y="-1588"/>
            <a:ext cx="44831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err="1">
                <a:latin typeface="Arial" panose="020B0604020202020204" pitchFamily="34" charset="0"/>
                <a:ea typeface="ＭＳ Ｐゴシック" panose="020B0600070205080204" pitchFamily="34" charset="-128"/>
                <a:cs typeface="Arial" panose="020B0604020202020204" pitchFamily="34" charset="0"/>
              </a:rPr>
              <a:t>EyeWitness</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eaLnBrk="1" hangingPunct="1">
              <a:spcBef>
                <a:spcPct val="0"/>
              </a:spcBef>
            </a:pPr>
            <a:r>
              <a:rPr lang="en-US" altLang="en-US" sz="2000" dirty="0">
                <a:latin typeface="Arial" panose="020B0604020202020204" pitchFamily="34" charset="0"/>
                <a:ea typeface="ＭＳ Ｐゴシック" panose="020B0600070205080204" pitchFamily="34" charset="-128"/>
                <a:cs typeface="Arial" panose="020B0604020202020204" pitchFamily="34" charset="0"/>
              </a:rPr>
              <a:t>Spider and Scanner for Websites</a:t>
            </a:r>
          </a:p>
        </p:txBody>
      </p:sp>
    </p:spTree>
    <p:extLst>
      <p:ext uri="{BB962C8B-B14F-4D97-AF65-F5344CB8AC3E}">
        <p14:creationId xmlns:p14="http://schemas.microsoft.com/office/powerpoint/2010/main" val="312564212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6"/>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Tcpdump on Kali over SSH</a:t>
            </a:r>
            <a:endParaRPr/>
          </a:p>
        </p:txBody>
      </p:sp>
      <p:sp>
        <p:nvSpPr>
          <p:cNvPr id="83" name="Google Shape;83;p6"/>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a:buClr>
                <a:schemeClr val="dk1"/>
              </a:buClr>
              <a:buSzPts val="2000"/>
            </a:pPr>
            <a:r>
              <a:rPr lang="en-US" dirty="0"/>
              <a:t>For EC2 Kali, we can accomplish the same with multiple SSH windows</a:t>
            </a:r>
            <a:endParaRPr dirty="0"/>
          </a:p>
          <a:p>
            <a:pPr>
              <a:buClr>
                <a:schemeClr val="dk1"/>
              </a:buClr>
              <a:buSzPts val="2000"/>
            </a:pPr>
            <a:r>
              <a:rPr lang="en-US" dirty="0"/>
              <a:t>Since we’re connecting over SSH, we need to filter out our SSH traffic</a:t>
            </a:r>
            <a:endParaRPr dirty="0"/>
          </a:p>
          <a:p>
            <a:pPr marL="1085850" lvl="4" indent="-285750">
              <a:buClr>
                <a:schemeClr val="dk1"/>
              </a:buClr>
              <a:buSzPts val="1400"/>
            </a:pPr>
            <a:r>
              <a:rPr lang="en-US" b="1" dirty="0"/>
              <a:t>$ sudo </a:t>
            </a:r>
            <a:r>
              <a:rPr lang="en-US" b="1" dirty="0" err="1"/>
              <a:t>su</a:t>
            </a:r>
            <a:r>
              <a:rPr lang="en-US" b="1" dirty="0"/>
              <a:t> –</a:t>
            </a:r>
            <a:endParaRPr dirty="0"/>
          </a:p>
          <a:p>
            <a:pPr marL="1085850" lvl="4" indent="-285750">
              <a:buClr>
                <a:schemeClr val="dk1"/>
              </a:buClr>
              <a:buSzPts val="1400"/>
            </a:pPr>
            <a:r>
              <a:rPr lang="en-US" b="1" dirty="0"/>
              <a:t># </a:t>
            </a:r>
            <a:r>
              <a:rPr lang="en-US" b="1" dirty="0" err="1"/>
              <a:t>tcpdump</a:t>
            </a:r>
            <a:r>
              <a:rPr lang="en-US" b="1" dirty="0"/>
              <a:t> –</a:t>
            </a:r>
            <a:r>
              <a:rPr lang="en-US" b="1" dirty="0" err="1"/>
              <a:t>nn</a:t>
            </a:r>
            <a:r>
              <a:rPr lang="en-US" b="1" dirty="0"/>
              <a:t> not </a:t>
            </a:r>
            <a:r>
              <a:rPr lang="en-US" b="1" dirty="0" err="1"/>
              <a:t>src</a:t>
            </a:r>
            <a:r>
              <a:rPr lang="en-US" b="1" dirty="0"/>
              <a:t> [your IP] not </a:t>
            </a:r>
            <a:r>
              <a:rPr lang="en-US" b="1" dirty="0" err="1"/>
              <a:t>dst</a:t>
            </a:r>
            <a:r>
              <a:rPr lang="en-US" b="1" dirty="0"/>
              <a:t> [your IP]</a:t>
            </a:r>
            <a:endParaRPr dirty="0"/>
          </a:p>
          <a:p>
            <a:pPr lvl="1">
              <a:buClr>
                <a:schemeClr val="dk1"/>
              </a:buClr>
              <a:buSzPts val="1800"/>
            </a:pPr>
            <a:r>
              <a:rPr lang="en-US" dirty="0"/>
              <a:t>Remember to use your external IP, not your internal IP	</a:t>
            </a:r>
            <a:endParaRPr dirty="0"/>
          </a:p>
          <a:p>
            <a:pPr lvl="1">
              <a:buClr>
                <a:schemeClr val="dk1"/>
              </a:buClr>
              <a:buSzPts val="1800"/>
            </a:pPr>
            <a:r>
              <a:rPr lang="en-US" u="sng" dirty="0">
                <a:solidFill>
                  <a:schemeClr val="hlink"/>
                </a:solidFill>
                <a:hlinkClick r:id="rId3"/>
              </a:rPr>
              <a:t>https://www.google.com/search?q=whats+my+ip</a:t>
            </a:r>
            <a:endParaRPr dirty="0"/>
          </a:p>
          <a:p>
            <a:pPr marL="628650" lvl="1" indent="-57150" algn="l" rtl="0">
              <a:spcBef>
                <a:spcPts val="0"/>
              </a:spcBef>
              <a:spcAft>
                <a:spcPts val="0"/>
              </a:spcAft>
              <a:buClr>
                <a:schemeClr val="dk1"/>
              </a:buClr>
              <a:buSzPts val="1800"/>
              <a:buNone/>
            </a:pPr>
            <a:endParaRPr dirty="0"/>
          </a:p>
        </p:txBody>
      </p:sp>
      <p:pic>
        <p:nvPicPr>
          <p:cNvPr id="86" name="Google Shape;86;p6"/>
          <p:cNvPicPr preferRelativeResize="0"/>
          <p:nvPr/>
        </p:nvPicPr>
        <p:blipFill rotWithShape="1">
          <a:blip r:embed="rId4">
            <a:alphaModFix/>
          </a:blip>
          <a:srcRect/>
          <a:stretch/>
        </p:blipFill>
        <p:spPr>
          <a:xfrm>
            <a:off x="95831" y="2862693"/>
            <a:ext cx="8760788" cy="208285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F87E12-5C06-42B2-8E69-9E5C727A309E}"/>
              </a:ext>
            </a:extLst>
          </p:cNvPr>
          <p:cNvSpPr>
            <a:spLocks noGrp="1"/>
          </p:cNvSpPr>
          <p:nvPr>
            <p:ph type="body" sz="quarter" idx="14"/>
          </p:nvPr>
        </p:nvSpPr>
        <p:spPr/>
        <p:txBody>
          <a:bodyPr/>
          <a:lstStyle/>
          <a:p>
            <a:r>
              <a:rPr lang="en-US" dirty="0"/>
              <a:t>From Recon to Scanning</a:t>
            </a:r>
          </a:p>
        </p:txBody>
      </p:sp>
      <p:sp>
        <p:nvSpPr>
          <p:cNvPr id="2" name="Text Placeholder 1">
            <a:extLst>
              <a:ext uri="{FF2B5EF4-FFF2-40B4-BE49-F238E27FC236}">
                <a16:creationId xmlns:a16="http://schemas.microsoft.com/office/drawing/2014/main" id="{4B221473-96C8-42D5-B39D-6F12E6D5BB5E}"/>
              </a:ext>
            </a:extLst>
          </p:cNvPr>
          <p:cNvSpPr>
            <a:spLocks noGrp="1"/>
          </p:cNvSpPr>
          <p:nvPr>
            <p:ph type="body" sz="quarter" idx="12"/>
          </p:nvPr>
        </p:nvSpPr>
        <p:spPr/>
        <p:txBody>
          <a:bodyPr/>
          <a:lstStyle/>
          <a:p>
            <a:r>
              <a:rPr lang="en-US" dirty="0"/>
              <a:t>In this section, we will use a tool from last week to get us a list of targets</a:t>
            </a:r>
          </a:p>
          <a:p>
            <a:r>
              <a:rPr lang="en-US" dirty="0"/>
              <a:t>Then we will scan the targets</a:t>
            </a:r>
          </a:p>
          <a:p>
            <a:endParaRPr lang="en-US" dirty="0"/>
          </a:p>
          <a:p>
            <a:r>
              <a:rPr lang="en-US" dirty="0"/>
              <a:t>Recon and enumeration is important but can lead to many dead ends or false positives</a:t>
            </a:r>
          </a:p>
          <a:p>
            <a:pPr lvl="1"/>
            <a:r>
              <a:rPr lang="en-US" dirty="0"/>
              <a:t>Like finding a needle in a haystack</a:t>
            </a:r>
          </a:p>
          <a:p>
            <a:pPr lvl="1"/>
            <a:endParaRPr lang="en-US" dirty="0"/>
          </a:p>
          <a:p>
            <a:r>
              <a:rPr lang="en-US" dirty="0"/>
              <a:t>While there is no substitute for manual analysis, some tools or combinations of tools make the analysis quicker and easier</a:t>
            </a:r>
          </a:p>
        </p:txBody>
      </p:sp>
    </p:spTree>
    <p:extLst>
      <p:ext uri="{BB962C8B-B14F-4D97-AF65-F5344CB8AC3E}">
        <p14:creationId xmlns:p14="http://schemas.microsoft.com/office/powerpoint/2010/main" val="2795950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9A3CFC-9409-4DC9-8CEF-2562856DE900}"/>
              </a:ext>
            </a:extLst>
          </p:cNvPr>
          <p:cNvSpPr>
            <a:spLocks noGrp="1"/>
          </p:cNvSpPr>
          <p:nvPr>
            <p:ph type="body" sz="quarter" idx="14"/>
          </p:nvPr>
        </p:nvSpPr>
        <p:spPr/>
        <p:txBody>
          <a:bodyPr/>
          <a:lstStyle/>
          <a:p>
            <a:r>
              <a:rPr lang="en-US" dirty="0"/>
              <a:t>Target - </a:t>
            </a:r>
            <a:r>
              <a:rPr lang="en-US" dirty="0" err="1"/>
              <a:t>Boozt</a:t>
            </a:r>
            <a:endParaRPr lang="en-US" dirty="0"/>
          </a:p>
          <a:p>
            <a:endParaRPr lang="en-US" dirty="0"/>
          </a:p>
        </p:txBody>
      </p:sp>
      <p:sp>
        <p:nvSpPr>
          <p:cNvPr id="2" name="Text Placeholder 1">
            <a:extLst>
              <a:ext uri="{FF2B5EF4-FFF2-40B4-BE49-F238E27FC236}">
                <a16:creationId xmlns:a16="http://schemas.microsoft.com/office/drawing/2014/main" id="{D0BF51C7-D270-4D7A-B564-B54D530018E0}"/>
              </a:ext>
            </a:extLst>
          </p:cNvPr>
          <p:cNvSpPr>
            <a:spLocks noGrp="1"/>
          </p:cNvSpPr>
          <p:nvPr>
            <p:ph type="body" sz="quarter" idx="12"/>
          </p:nvPr>
        </p:nvSpPr>
        <p:spPr/>
        <p:txBody>
          <a:bodyPr/>
          <a:lstStyle/>
          <a:p>
            <a:r>
              <a:rPr lang="en-US" dirty="0" err="1"/>
              <a:t>Boozt</a:t>
            </a:r>
            <a:endParaRPr lang="en-US" dirty="0">
              <a:hlinkClick r:id="rId2"/>
            </a:endParaRPr>
          </a:p>
          <a:p>
            <a:pPr lvl="2"/>
            <a:r>
              <a:rPr lang="en-US" dirty="0"/>
              <a:t>“Boozt.com is an online shop with clothes, shoes and accessories for the entire family. Our store opened in 2009 and offers the best shopping experience with daily new arrivals, a wide selection, and last but not least good offers.”</a:t>
            </a:r>
          </a:p>
          <a:p>
            <a:pPr lvl="1"/>
            <a:r>
              <a:rPr lang="en-US" dirty="0"/>
              <a:t>They are authorizing security researchers to look for bugs, with a strict scope and limitation</a:t>
            </a:r>
          </a:p>
          <a:p>
            <a:pPr lvl="1"/>
            <a:r>
              <a:rPr lang="en-US" dirty="0"/>
              <a:t>Read this - </a:t>
            </a:r>
            <a:r>
              <a:rPr lang="en-US" dirty="0">
                <a:hlinkClick r:id="rId3"/>
              </a:rPr>
              <a:t>https://bugcrowd.com/boozt-og</a:t>
            </a:r>
            <a:endParaRPr lang="en-US" dirty="0"/>
          </a:p>
          <a:p>
            <a:endParaRPr lang="en-US" dirty="0"/>
          </a:p>
        </p:txBody>
      </p:sp>
      <p:pic>
        <p:nvPicPr>
          <p:cNvPr id="6" name="Picture 5">
            <a:extLst>
              <a:ext uri="{FF2B5EF4-FFF2-40B4-BE49-F238E27FC236}">
                <a16:creationId xmlns:a16="http://schemas.microsoft.com/office/drawing/2014/main" id="{2B3CD7A0-81CC-48A4-A33C-58D65185131A}"/>
              </a:ext>
            </a:extLst>
          </p:cNvPr>
          <p:cNvPicPr>
            <a:picLocks noChangeAspect="1"/>
          </p:cNvPicPr>
          <p:nvPr/>
        </p:nvPicPr>
        <p:blipFill>
          <a:blip r:embed="rId4"/>
          <a:stretch>
            <a:fillRect/>
          </a:stretch>
        </p:blipFill>
        <p:spPr>
          <a:xfrm>
            <a:off x="6093807" y="2405974"/>
            <a:ext cx="1559225" cy="2553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9A4FEB53-1CA9-488F-9DEE-E17593D11F6D}"/>
              </a:ext>
            </a:extLst>
          </p:cNvPr>
          <p:cNvPicPr>
            <a:picLocks noChangeAspect="1"/>
          </p:cNvPicPr>
          <p:nvPr/>
        </p:nvPicPr>
        <p:blipFill>
          <a:blip r:embed="rId5"/>
          <a:stretch>
            <a:fillRect/>
          </a:stretch>
        </p:blipFill>
        <p:spPr>
          <a:xfrm>
            <a:off x="1214185" y="2902377"/>
            <a:ext cx="2704644" cy="19670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7425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FC4D40-B3EF-48E6-A92F-C7F09CE43145}"/>
              </a:ext>
            </a:extLst>
          </p:cNvPr>
          <p:cNvSpPr>
            <a:spLocks noGrp="1"/>
          </p:cNvSpPr>
          <p:nvPr>
            <p:ph type="body" sz="quarter" idx="14"/>
          </p:nvPr>
        </p:nvSpPr>
        <p:spPr/>
        <p:txBody>
          <a:bodyPr/>
          <a:lstStyle/>
          <a:p>
            <a:r>
              <a:rPr lang="en-US" dirty="0"/>
              <a:t>Kali - Back to Bridged or NAT</a:t>
            </a:r>
          </a:p>
        </p:txBody>
      </p:sp>
      <p:sp>
        <p:nvSpPr>
          <p:cNvPr id="2" name="Text Placeholder 1">
            <a:extLst>
              <a:ext uri="{FF2B5EF4-FFF2-40B4-BE49-F238E27FC236}">
                <a16:creationId xmlns:a16="http://schemas.microsoft.com/office/drawing/2014/main" id="{A3BE8E18-DC41-4D6E-A1CD-ACD3D79A5B6F}"/>
              </a:ext>
            </a:extLst>
          </p:cNvPr>
          <p:cNvSpPr>
            <a:spLocks noGrp="1"/>
          </p:cNvSpPr>
          <p:nvPr>
            <p:ph type="body" sz="quarter" idx="12"/>
          </p:nvPr>
        </p:nvSpPr>
        <p:spPr/>
        <p:txBody>
          <a:bodyPr>
            <a:normAutofit/>
          </a:bodyPr>
          <a:lstStyle/>
          <a:p>
            <a:r>
              <a:rPr lang="en-US" dirty="0"/>
              <a:t>For this part of the lab, we will need Kali to be able to reach the internet</a:t>
            </a:r>
          </a:p>
          <a:p>
            <a:r>
              <a:rPr lang="en-US" dirty="0"/>
              <a:t>Switch your networking back to Bridged or NAT</a:t>
            </a:r>
          </a:p>
          <a:p>
            <a:pPr lvl="1"/>
            <a:r>
              <a:rPr lang="en-US" dirty="0"/>
              <a:t>You can close Metasploitable at this time too</a:t>
            </a:r>
          </a:p>
        </p:txBody>
      </p:sp>
      <p:pic>
        <p:nvPicPr>
          <p:cNvPr id="5" name="Picture 4">
            <a:extLst>
              <a:ext uri="{FF2B5EF4-FFF2-40B4-BE49-F238E27FC236}">
                <a16:creationId xmlns:a16="http://schemas.microsoft.com/office/drawing/2014/main" id="{7B3121CE-7442-4DDE-8972-D77CEE491E5F}"/>
              </a:ext>
            </a:extLst>
          </p:cNvPr>
          <p:cNvPicPr>
            <a:picLocks noChangeAspect="1"/>
          </p:cNvPicPr>
          <p:nvPr/>
        </p:nvPicPr>
        <p:blipFill>
          <a:blip r:embed="rId2"/>
          <a:stretch>
            <a:fillRect/>
          </a:stretch>
        </p:blipFill>
        <p:spPr>
          <a:xfrm>
            <a:off x="405635" y="2205357"/>
            <a:ext cx="7548957" cy="2673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03771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EDA0D9-D8CC-4E3C-80AD-6BD6B2451CCE}"/>
              </a:ext>
            </a:extLst>
          </p:cNvPr>
          <p:cNvSpPr>
            <a:spLocks noGrp="1"/>
          </p:cNvSpPr>
          <p:nvPr>
            <p:ph type="body" sz="quarter" idx="14"/>
          </p:nvPr>
        </p:nvSpPr>
        <p:spPr/>
        <p:txBody>
          <a:bodyPr/>
          <a:lstStyle/>
          <a:p>
            <a:r>
              <a:rPr lang="en-US" dirty="0" err="1"/>
              <a:t>EyeWitness</a:t>
            </a:r>
            <a:endParaRPr lang="en-US" dirty="0"/>
          </a:p>
        </p:txBody>
      </p:sp>
      <p:sp>
        <p:nvSpPr>
          <p:cNvPr id="2" name="Text Placeholder 1">
            <a:extLst>
              <a:ext uri="{FF2B5EF4-FFF2-40B4-BE49-F238E27FC236}">
                <a16:creationId xmlns:a16="http://schemas.microsoft.com/office/drawing/2014/main" id="{21CF4131-8430-4A7D-9CB8-45B84204EE85}"/>
              </a:ext>
            </a:extLst>
          </p:cNvPr>
          <p:cNvSpPr>
            <a:spLocks noGrp="1"/>
          </p:cNvSpPr>
          <p:nvPr>
            <p:ph type="body" sz="quarter" idx="12"/>
          </p:nvPr>
        </p:nvSpPr>
        <p:spPr/>
        <p:txBody>
          <a:bodyPr/>
          <a:lstStyle/>
          <a:p>
            <a:r>
              <a:rPr lang="en-US" dirty="0" err="1"/>
              <a:t>EyeWitness</a:t>
            </a:r>
            <a:endParaRPr lang="en-US" dirty="0"/>
          </a:p>
          <a:p>
            <a:pPr lvl="1"/>
            <a:r>
              <a:rPr lang="en-US" dirty="0"/>
              <a:t>Created in 2014 by Chris </a:t>
            </a:r>
            <a:r>
              <a:rPr lang="en-US" dirty="0" err="1"/>
              <a:t>Truncer</a:t>
            </a:r>
            <a:endParaRPr lang="en-US" dirty="0"/>
          </a:p>
          <a:p>
            <a:pPr lvl="1"/>
            <a:r>
              <a:rPr lang="en-US" dirty="0"/>
              <a:t>https://</a:t>
            </a:r>
            <a:r>
              <a:rPr lang="en-US" dirty="0" err="1"/>
              <a:t>www.christophertruncer.com</a:t>
            </a:r>
            <a:r>
              <a:rPr lang="en-US" dirty="0"/>
              <a:t>/eyewitness-usage-guide/</a:t>
            </a:r>
          </a:p>
          <a:p>
            <a:endParaRPr lang="en-US" dirty="0"/>
          </a:p>
          <a:p>
            <a:r>
              <a:rPr lang="en-US" dirty="0"/>
              <a:t>Automatically scans a provided list of URLs, grabs screenshots of webservers, VNC servers, and anything else interesting</a:t>
            </a:r>
          </a:p>
          <a:p>
            <a:pPr lvl="1"/>
            <a:r>
              <a:rPr lang="en-US" dirty="0"/>
              <a:t>Getting more into scanning than OSINT and Recon</a:t>
            </a:r>
          </a:p>
          <a:p>
            <a:endParaRPr lang="en-US" dirty="0"/>
          </a:p>
          <a:p>
            <a:r>
              <a:rPr lang="en-US" dirty="0"/>
              <a:t>Installation</a:t>
            </a:r>
          </a:p>
          <a:p>
            <a:pPr lvl="4"/>
            <a:r>
              <a:rPr lang="en-US" dirty="0"/>
              <a:t># </a:t>
            </a:r>
            <a:r>
              <a:rPr lang="en-US" b="1" dirty="0"/>
              <a:t>cd /opt</a:t>
            </a:r>
          </a:p>
          <a:p>
            <a:pPr lvl="4"/>
            <a:r>
              <a:rPr lang="en-US" dirty="0"/>
              <a:t># </a:t>
            </a:r>
            <a:r>
              <a:rPr lang="en-US" b="1" dirty="0"/>
              <a:t>git clone </a:t>
            </a:r>
            <a:r>
              <a:rPr lang="en-US" b="1" dirty="0">
                <a:hlinkClick r:id="rId2"/>
              </a:rPr>
              <a:t>https://github.com/</a:t>
            </a:r>
            <a:r>
              <a:rPr lang="en-US" b="1" dirty="0" err="1">
                <a:hlinkClick r:id="rId2"/>
              </a:rPr>
              <a:t>FortyNorthSecurity</a:t>
            </a:r>
            <a:r>
              <a:rPr lang="en-US" b="1" dirty="0">
                <a:hlinkClick r:id="rId2"/>
              </a:rPr>
              <a:t>/</a:t>
            </a:r>
            <a:r>
              <a:rPr lang="en-US" b="1" dirty="0" err="1">
                <a:hlinkClick r:id="rId2"/>
              </a:rPr>
              <a:t>EyeWitness.git</a:t>
            </a:r>
            <a:endParaRPr lang="en-US" b="1" dirty="0"/>
          </a:p>
          <a:p>
            <a:pPr lvl="4"/>
            <a:r>
              <a:rPr lang="en-US" dirty="0"/>
              <a:t># </a:t>
            </a:r>
            <a:r>
              <a:rPr lang="en-US" b="1" dirty="0"/>
              <a:t>/opt/</a:t>
            </a:r>
            <a:r>
              <a:rPr lang="en-US" b="1" dirty="0" err="1"/>
              <a:t>EyeWitness</a:t>
            </a:r>
            <a:r>
              <a:rPr lang="en-US" b="1" dirty="0"/>
              <a:t>/setup/</a:t>
            </a:r>
            <a:r>
              <a:rPr lang="en-US" b="1" dirty="0" err="1"/>
              <a:t>setup.sh</a:t>
            </a:r>
            <a:endParaRPr lang="en-US" dirty="0"/>
          </a:p>
        </p:txBody>
      </p:sp>
    </p:spTree>
    <p:extLst>
      <p:ext uri="{BB962C8B-B14F-4D97-AF65-F5344CB8AC3E}">
        <p14:creationId xmlns:p14="http://schemas.microsoft.com/office/powerpoint/2010/main" val="2662056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5645F5-D351-41AD-90DC-351E005E527B}"/>
              </a:ext>
            </a:extLst>
          </p:cNvPr>
          <p:cNvSpPr>
            <a:spLocks noGrp="1"/>
          </p:cNvSpPr>
          <p:nvPr>
            <p:ph type="body" sz="quarter" idx="14"/>
          </p:nvPr>
        </p:nvSpPr>
        <p:spPr/>
        <p:txBody>
          <a:bodyPr/>
          <a:lstStyle/>
          <a:p>
            <a:endParaRPr lang="en-US"/>
          </a:p>
        </p:txBody>
      </p:sp>
      <p:sp>
        <p:nvSpPr>
          <p:cNvPr id="2" name="Text Placeholder 1">
            <a:extLst>
              <a:ext uri="{FF2B5EF4-FFF2-40B4-BE49-F238E27FC236}">
                <a16:creationId xmlns:a16="http://schemas.microsoft.com/office/drawing/2014/main" id="{300866C4-8B45-424D-8F16-AF7902FC6149}"/>
              </a:ext>
            </a:extLst>
          </p:cNvPr>
          <p:cNvSpPr>
            <a:spLocks noGrp="1"/>
          </p:cNvSpPr>
          <p:nvPr>
            <p:ph type="body" sz="quarter" idx="12"/>
          </p:nvPr>
        </p:nvSpPr>
        <p:spPr/>
        <p:txBody>
          <a:bodyPr>
            <a:normAutofit/>
          </a:bodyPr>
          <a:lstStyle/>
          <a:p>
            <a:r>
              <a:rPr lang="en-US" dirty="0"/>
              <a:t>We will do a light scan of </a:t>
            </a:r>
            <a:r>
              <a:rPr lang="en-US" dirty="0" err="1"/>
              <a:t>Boozt's</a:t>
            </a:r>
            <a:r>
              <a:rPr lang="en-US" dirty="0"/>
              <a:t> site to test out </a:t>
            </a:r>
            <a:r>
              <a:rPr lang="en-US" dirty="0" err="1"/>
              <a:t>EyeWitness</a:t>
            </a:r>
            <a:endParaRPr lang="en-US" dirty="0"/>
          </a:p>
          <a:p>
            <a:r>
              <a:rPr lang="en-US" dirty="0"/>
              <a:t>Use recon-ng or Amass to get </a:t>
            </a:r>
            <a:r>
              <a:rPr lang="en-US" b="1" dirty="0"/>
              <a:t>at least 15 </a:t>
            </a:r>
            <a:r>
              <a:rPr lang="en-US" dirty="0"/>
              <a:t>subdomains from the *.boozt.com domain</a:t>
            </a:r>
          </a:p>
          <a:p>
            <a:pPr lvl="1"/>
            <a:r>
              <a:rPr lang="en-US" dirty="0"/>
              <a:t>Build into a list of domains and subdomains, separated by </a:t>
            </a:r>
            <a:r>
              <a:rPr lang="en-US" dirty="0" err="1"/>
              <a:t>linebreaks</a:t>
            </a:r>
            <a:endParaRPr lang="en-US" dirty="0"/>
          </a:p>
          <a:p>
            <a:endParaRPr lang="en-US" dirty="0"/>
          </a:p>
          <a:p>
            <a:r>
              <a:rPr lang="en-US" dirty="0"/>
              <a:t>Do </a:t>
            </a:r>
            <a:r>
              <a:rPr lang="en-US" b="1" dirty="0"/>
              <a:t>not</a:t>
            </a:r>
            <a:r>
              <a:rPr lang="en-US" dirty="0"/>
              <a:t> use active or brute force methods</a:t>
            </a:r>
          </a:p>
          <a:p>
            <a:endParaRPr lang="en-US" dirty="0"/>
          </a:p>
          <a:p>
            <a:r>
              <a:rPr lang="en-US" dirty="0"/>
              <a:t>If you get more than 50, stop!</a:t>
            </a:r>
          </a:p>
          <a:p>
            <a:pPr lvl="1"/>
            <a:endParaRPr lang="en-US" dirty="0"/>
          </a:p>
          <a:p>
            <a:pPr lvl="1"/>
            <a:endParaRPr lang="en-US" dirty="0"/>
          </a:p>
        </p:txBody>
      </p:sp>
      <p:cxnSp>
        <p:nvCxnSpPr>
          <p:cNvPr id="10" name="Straight Arrow Connector 9">
            <a:extLst>
              <a:ext uri="{FF2B5EF4-FFF2-40B4-BE49-F238E27FC236}">
                <a16:creationId xmlns:a16="http://schemas.microsoft.com/office/drawing/2014/main" id="{F15CA8C6-4F5B-4530-BF62-0096335A51C4}"/>
              </a:ext>
            </a:extLst>
          </p:cNvPr>
          <p:cNvCxnSpPr/>
          <p:nvPr/>
        </p:nvCxnSpPr>
        <p:spPr>
          <a:xfrm>
            <a:off x="7385538" y="2131255"/>
            <a:ext cx="0" cy="962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16A02A85-66E5-43AC-8202-30E7B2487E1A}"/>
              </a:ext>
            </a:extLst>
          </p:cNvPr>
          <p:cNvPicPr>
            <a:picLocks noChangeAspect="1"/>
          </p:cNvPicPr>
          <p:nvPr/>
        </p:nvPicPr>
        <p:blipFill>
          <a:blip r:embed="rId2"/>
          <a:stretch>
            <a:fillRect/>
          </a:stretch>
        </p:blipFill>
        <p:spPr>
          <a:xfrm>
            <a:off x="5427619" y="3095625"/>
            <a:ext cx="3429000" cy="1047750"/>
          </a:xfrm>
          <a:prstGeom prst="rect">
            <a:avLst/>
          </a:prstGeom>
        </p:spPr>
      </p:pic>
    </p:spTree>
    <p:extLst>
      <p:ext uri="{BB962C8B-B14F-4D97-AF65-F5344CB8AC3E}">
        <p14:creationId xmlns:p14="http://schemas.microsoft.com/office/powerpoint/2010/main" val="4146123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804E5B-984C-4E50-8ADF-B9C966735932}"/>
              </a:ext>
            </a:extLst>
          </p:cNvPr>
          <p:cNvSpPr>
            <a:spLocks noGrp="1"/>
          </p:cNvSpPr>
          <p:nvPr>
            <p:ph type="body" sz="quarter" idx="14"/>
          </p:nvPr>
        </p:nvSpPr>
        <p:spPr/>
        <p:txBody>
          <a:bodyPr/>
          <a:lstStyle/>
          <a:p>
            <a:r>
              <a:rPr lang="en-US" dirty="0"/>
              <a:t>SPOILER</a:t>
            </a:r>
          </a:p>
        </p:txBody>
      </p:sp>
      <p:sp>
        <p:nvSpPr>
          <p:cNvPr id="2" name="Text Placeholder 1">
            <a:extLst>
              <a:ext uri="{FF2B5EF4-FFF2-40B4-BE49-F238E27FC236}">
                <a16:creationId xmlns:a16="http://schemas.microsoft.com/office/drawing/2014/main" id="{300866C4-8B45-424D-8F16-AF7902FC6149}"/>
              </a:ext>
            </a:extLst>
          </p:cNvPr>
          <p:cNvSpPr>
            <a:spLocks noGrp="1"/>
          </p:cNvSpPr>
          <p:nvPr>
            <p:ph type="body" sz="quarter" idx="12"/>
          </p:nvPr>
        </p:nvSpPr>
        <p:spPr>
          <a:xfrm>
            <a:off x="287381" y="921704"/>
            <a:ext cx="5432775" cy="3955095"/>
          </a:xfrm>
        </p:spPr>
        <p:txBody>
          <a:bodyPr>
            <a:normAutofit/>
          </a:bodyPr>
          <a:lstStyle/>
          <a:p>
            <a:r>
              <a:rPr lang="en-US" sz="1800" dirty="0"/>
              <a:t>Amass example</a:t>
            </a:r>
          </a:p>
          <a:p>
            <a:pPr lvl="4"/>
            <a:r>
              <a:rPr lang="en-US" sz="1200" b="1" dirty="0"/>
              <a:t>$ amass </a:t>
            </a:r>
            <a:r>
              <a:rPr lang="en-US" sz="1200" b="1" dirty="0" err="1"/>
              <a:t>enum</a:t>
            </a:r>
            <a:r>
              <a:rPr lang="en-US" sz="1200" b="1" dirty="0"/>
              <a:t> -passive -d boozt.com &gt; boozt_hosts.txt</a:t>
            </a:r>
          </a:p>
          <a:p>
            <a:pPr lvl="1"/>
            <a:r>
              <a:rPr lang="en-US" sz="1600" dirty="0"/>
              <a:t>Depending on the options you use, you can get more domains than necessary for the lab</a:t>
            </a:r>
          </a:p>
          <a:p>
            <a:pPr lvl="1"/>
            <a:r>
              <a:rPr lang="en-US" sz="1600" dirty="0"/>
              <a:t>No need for more than 50</a:t>
            </a:r>
          </a:p>
          <a:p>
            <a:pPr lvl="4"/>
            <a:r>
              <a:rPr lang="en-US" sz="1200" dirty="0"/>
              <a:t># </a:t>
            </a:r>
            <a:r>
              <a:rPr lang="en-US" sz="1200" b="1" dirty="0"/>
              <a:t>cat </a:t>
            </a:r>
            <a:r>
              <a:rPr lang="en-US" sz="1200" b="1" dirty="0" err="1"/>
              <a:t>eff.txt</a:t>
            </a:r>
            <a:r>
              <a:rPr lang="en-US" sz="1200" b="1" dirty="0"/>
              <a:t> | head -n 100 &gt; </a:t>
            </a:r>
            <a:r>
              <a:rPr lang="en-US" sz="1200" b="1" dirty="0" err="1"/>
              <a:t>eff_urls.txt</a:t>
            </a:r>
            <a:endParaRPr lang="en-US" sz="1200" b="1" dirty="0"/>
          </a:p>
          <a:p>
            <a:pPr lvl="1"/>
            <a:endParaRPr lang="en-US" sz="1600" b="1" dirty="0"/>
          </a:p>
          <a:p>
            <a:pPr lvl="1"/>
            <a:endParaRPr lang="en-US" sz="1600" dirty="0"/>
          </a:p>
        </p:txBody>
      </p:sp>
      <p:pic>
        <p:nvPicPr>
          <p:cNvPr id="8" name="Picture 7">
            <a:extLst>
              <a:ext uri="{FF2B5EF4-FFF2-40B4-BE49-F238E27FC236}">
                <a16:creationId xmlns:a16="http://schemas.microsoft.com/office/drawing/2014/main" id="{74A8D5E4-040A-49AB-9619-E478DA8631FD}"/>
              </a:ext>
            </a:extLst>
          </p:cNvPr>
          <p:cNvPicPr>
            <a:picLocks noChangeAspect="1"/>
          </p:cNvPicPr>
          <p:nvPr/>
        </p:nvPicPr>
        <p:blipFill rotWithShape="1">
          <a:blip r:embed="rId2"/>
          <a:srcRect r="14606"/>
          <a:stretch/>
        </p:blipFill>
        <p:spPr>
          <a:xfrm>
            <a:off x="5720156" y="825023"/>
            <a:ext cx="3369898" cy="4051776"/>
          </a:xfrm>
          <a:prstGeom prst="rect">
            <a:avLst/>
          </a:prstGeom>
        </p:spPr>
      </p:pic>
    </p:spTree>
    <p:extLst>
      <p:ext uri="{BB962C8B-B14F-4D97-AF65-F5344CB8AC3E}">
        <p14:creationId xmlns:p14="http://schemas.microsoft.com/office/powerpoint/2010/main" val="2039814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F9FA3B-3D9A-45E0-9D37-A8DF31986256}"/>
              </a:ext>
            </a:extLst>
          </p:cNvPr>
          <p:cNvSpPr>
            <a:spLocks noGrp="1"/>
          </p:cNvSpPr>
          <p:nvPr>
            <p:ph type="body" sz="quarter" idx="14"/>
          </p:nvPr>
        </p:nvSpPr>
        <p:spPr/>
        <p:txBody>
          <a:bodyPr/>
          <a:lstStyle/>
          <a:p>
            <a:r>
              <a:rPr lang="en-US" dirty="0" err="1"/>
              <a:t>EyeWitness</a:t>
            </a:r>
            <a:r>
              <a:rPr lang="en-US" dirty="0"/>
              <a:t> Usage</a:t>
            </a:r>
          </a:p>
        </p:txBody>
      </p:sp>
      <p:sp>
        <p:nvSpPr>
          <p:cNvPr id="2" name="Text Placeholder 1">
            <a:extLst>
              <a:ext uri="{FF2B5EF4-FFF2-40B4-BE49-F238E27FC236}">
                <a16:creationId xmlns:a16="http://schemas.microsoft.com/office/drawing/2014/main" id="{DAAA65CD-A28C-4558-9651-338D45FDA223}"/>
              </a:ext>
            </a:extLst>
          </p:cNvPr>
          <p:cNvSpPr>
            <a:spLocks noGrp="1"/>
          </p:cNvSpPr>
          <p:nvPr>
            <p:ph type="body" sz="quarter" idx="12"/>
          </p:nvPr>
        </p:nvSpPr>
        <p:spPr/>
        <p:txBody>
          <a:bodyPr/>
          <a:lstStyle/>
          <a:p>
            <a:r>
              <a:rPr lang="en-US" dirty="0" err="1"/>
              <a:t>EyeWitness</a:t>
            </a:r>
            <a:r>
              <a:rPr lang="en-US" dirty="0"/>
              <a:t> can be used to scan websites, RDP, or VNC services</a:t>
            </a:r>
          </a:p>
          <a:p>
            <a:pPr lvl="1"/>
            <a:r>
              <a:rPr lang="en-US" dirty="0"/>
              <a:t>Anything graphical</a:t>
            </a:r>
          </a:p>
          <a:p>
            <a:r>
              <a:rPr lang="en-US" dirty="0"/>
              <a:t>Basic usage</a:t>
            </a:r>
          </a:p>
          <a:p>
            <a:pPr lvl="1"/>
            <a:r>
              <a:rPr lang="en-US" dirty="0"/>
              <a:t>Specify what you are targeting</a:t>
            </a:r>
          </a:p>
          <a:p>
            <a:pPr lvl="4"/>
            <a:r>
              <a:rPr lang="en-US" dirty="0"/>
              <a:t>--web</a:t>
            </a:r>
          </a:p>
          <a:p>
            <a:pPr lvl="4"/>
            <a:r>
              <a:rPr lang="en-US" dirty="0"/>
              <a:t>--rdp</a:t>
            </a:r>
          </a:p>
          <a:p>
            <a:pPr lvl="4"/>
            <a:r>
              <a:rPr lang="en-US" dirty="0"/>
              <a:t>--vnc</a:t>
            </a:r>
          </a:p>
          <a:p>
            <a:pPr lvl="4"/>
            <a:r>
              <a:rPr lang="en-US" dirty="0"/>
              <a:t>--all-protocols</a:t>
            </a:r>
          </a:p>
          <a:p>
            <a:pPr lvl="1"/>
            <a:r>
              <a:rPr lang="en-US" dirty="0"/>
              <a:t>Provide an input file of URLs or IPs</a:t>
            </a:r>
          </a:p>
          <a:p>
            <a:pPr lvl="4"/>
            <a:r>
              <a:rPr lang="en-US" dirty="0"/>
              <a:t>-f [Filename]</a:t>
            </a:r>
          </a:p>
          <a:p>
            <a:r>
              <a:rPr lang="en-US" dirty="0"/>
              <a:t>There are more options to set ports</a:t>
            </a:r>
          </a:p>
          <a:p>
            <a:pPr lvl="1"/>
            <a:r>
              <a:rPr lang="en-US" dirty="0"/>
              <a:t>Default ports are only used normally</a:t>
            </a:r>
          </a:p>
        </p:txBody>
      </p:sp>
      <p:pic>
        <p:nvPicPr>
          <p:cNvPr id="6" name="Picture 5">
            <a:extLst>
              <a:ext uri="{FF2B5EF4-FFF2-40B4-BE49-F238E27FC236}">
                <a16:creationId xmlns:a16="http://schemas.microsoft.com/office/drawing/2014/main" id="{43D9A4D6-90D4-4689-88E7-0497CE07490D}"/>
              </a:ext>
            </a:extLst>
          </p:cNvPr>
          <p:cNvPicPr>
            <a:picLocks noChangeAspect="1"/>
          </p:cNvPicPr>
          <p:nvPr/>
        </p:nvPicPr>
        <p:blipFill>
          <a:blip r:embed="rId2"/>
          <a:stretch>
            <a:fillRect/>
          </a:stretch>
        </p:blipFill>
        <p:spPr>
          <a:xfrm>
            <a:off x="5513879" y="1349487"/>
            <a:ext cx="3260766" cy="3718339"/>
          </a:xfrm>
          <a:prstGeom prst="rect">
            <a:avLst/>
          </a:prstGeom>
        </p:spPr>
      </p:pic>
    </p:spTree>
    <p:extLst>
      <p:ext uri="{BB962C8B-B14F-4D97-AF65-F5344CB8AC3E}">
        <p14:creationId xmlns:p14="http://schemas.microsoft.com/office/powerpoint/2010/main" val="3336046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F9FA3B-3D9A-45E0-9D37-A8DF31986256}"/>
              </a:ext>
            </a:extLst>
          </p:cNvPr>
          <p:cNvSpPr>
            <a:spLocks noGrp="1"/>
          </p:cNvSpPr>
          <p:nvPr>
            <p:ph type="body" sz="quarter" idx="14"/>
          </p:nvPr>
        </p:nvSpPr>
        <p:spPr/>
        <p:txBody>
          <a:bodyPr/>
          <a:lstStyle/>
          <a:p>
            <a:r>
              <a:rPr lang="en-US" dirty="0"/>
              <a:t>Scan EFF for websites</a:t>
            </a:r>
          </a:p>
        </p:txBody>
      </p:sp>
      <p:sp>
        <p:nvSpPr>
          <p:cNvPr id="2" name="Text Placeholder 1">
            <a:extLst>
              <a:ext uri="{FF2B5EF4-FFF2-40B4-BE49-F238E27FC236}">
                <a16:creationId xmlns:a16="http://schemas.microsoft.com/office/drawing/2014/main" id="{DAAA65CD-A28C-4558-9651-338D45FDA223}"/>
              </a:ext>
            </a:extLst>
          </p:cNvPr>
          <p:cNvSpPr>
            <a:spLocks noGrp="1"/>
          </p:cNvSpPr>
          <p:nvPr>
            <p:ph type="body" sz="quarter" idx="12"/>
          </p:nvPr>
        </p:nvSpPr>
        <p:spPr/>
        <p:txBody>
          <a:bodyPr/>
          <a:lstStyle/>
          <a:p>
            <a:pPr lvl="1"/>
            <a:r>
              <a:rPr lang="en-US" dirty="0"/>
              <a:t>Run the scan</a:t>
            </a:r>
          </a:p>
          <a:p>
            <a:pPr lvl="4"/>
            <a:r>
              <a:rPr lang="en-US" b="1" dirty="0"/>
              <a:t># /opt/EyeWitness/EyeWitness.py --web -f boozt_hosts.txt </a:t>
            </a:r>
          </a:p>
          <a:p>
            <a:pPr lvl="1"/>
            <a:r>
              <a:rPr lang="en-US" dirty="0"/>
              <a:t>Not all these subdomains are running a web server on 80/443</a:t>
            </a:r>
          </a:p>
          <a:p>
            <a:pPr lvl="1"/>
            <a:r>
              <a:rPr lang="en-US" dirty="0"/>
              <a:t>More recon and enumeration could make our use of Eyewitness more effective</a:t>
            </a:r>
          </a:p>
          <a:p>
            <a:pPr lvl="1"/>
            <a:r>
              <a:rPr lang="en-US" dirty="0"/>
              <a:t>What would be a good way to prune or enhance the existing host list?</a:t>
            </a:r>
          </a:p>
        </p:txBody>
      </p:sp>
      <p:pic>
        <p:nvPicPr>
          <p:cNvPr id="6" name="Picture 5">
            <a:extLst>
              <a:ext uri="{FF2B5EF4-FFF2-40B4-BE49-F238E27FC236}">
                <a16:creationId xmlns:a16="http://schemas.microsoft.com/office/drawing/2014/main" id="{37553075-8119-450A-8931-3F5148242544}"/>
              </a:ext>
            </a:extLst>
          </p:cNvPr>
          <p:cNvPicPr>
            <a:picLocks noChangeAspect="1"/>
          </p:cNvPicPr>
          <p:nvPr/>
        </p:nvPicPr>
        <p:blipFill>
          <a:blip r:embed="rId2"/>
          <a:stretch>
            <a:fillRect/>
          </a:stretch>
        </p:blipFill>
        <p:spPr>
          <a:xfrm>
            <a:off x="3131394" y="2516396"/>
            <a:ext cx="5553075" cy="2171700"/>
          </a:xfrm>
          <a:prstGeom prst="rect">
            <a:avLst/>
          </a:prstGeom>
        </p:spPr>
      </p:pic>
    </p:spTree>
    <p:extLst>
      <p:ext uri="{BB962C8B-B14F-4D97-AF65-F5344CB8AC3E}">
        <p14:creationId xmlns:p14="http://schemas.microsoft.com/office/powerpoint/2010/main" val="2803499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7F4C99-8DEA-4BF6-9D09-1A8CAB184474}"/>
              </a:ext>
            </a:extLst>
          </p:cNvPr>
          <p:cNvSpPr>
            <a:spLocks noGrp="1"/>
          </p:cNvSpPr>
          <p:nvPr>
            <p:ph type="body" sz="quarter" idx="14"/>
          </p:nvPr>
        </p:nvSpPr>
        <p:spPr/>
        <p:txBody>
          <a:bodyPr/>
          <a:lstStyle/>
          <a:p>
            <a:r>
              <a:rPr lang="en-US" dirty="0"/>
              <a:t>View Results</a:t>
            </a:r>
          </a:p>
        </p:txBody>
      </p:sp>
      <p:sp>
        <p:nvSpPr>
          <p:cNvPr id="2" name="Text Placeholder 1">
            <a:extLst>
              <a:ext uri="{FF2B5EF4-FFF2-40B4-BE49-F238E27FC236}">
                <a16:creationId xmlns:a16="http://schemas.microsoft.com/office/drawing/2014/main" id="{9A812F69-A2C2-47DC-AE95-007EB881F6B1}"/>
              </a:ext>
            </a:extLst>
          </p:cNvPr>
          <p:cNvSpPr>
            <a:spLocks noGrp="1"/>
          </p:cNvSpPr>
          <p:nvPr>
            <p:ph type="body" sz="quarter" idx="12"/>
          </p:nvPr>
        </p:nvSpPr>
        <p:spPr/>
        <p:txBody>
          <a:bodyPr/>
          <a:lstStyle/>
          <a:p>
            <a:r>
              <a:rPr lang="en-US" dirty="0"/>
              <a:t>Select 'y' to immediately view results</a:t>
            </a:r>
          </a:p>
        </p:txBody>
      </p:sp>
      <p:pic>
        <p:nvPicPr>
          <p:cNvPr id="6" name="Picture 5">
            <a:extLst>
              <a:ext uri="{FF2B5EF4-FFF2-40B4-BE49-F238E27FC236}">
                <a16:creationId xmlns:a16="http://schemas.microsoft.com/office/drawing/2014/main" id="{90C550A6-F87E-4420-995F-9894328998EF}"/>
              </a:ext>
            </a:extLst>
          </p:cNvPr>
          <p:cNvPicPr>
            <a:picLocks noChangeAspect="1"/>
          </p:cNvPicPr>
          <p:nvPr/>
        </p:nvPicPr>
        <p:blipFill>
          <a:blip r:embed="rId2"/>
          <a:stretch>
            <a:fillRect/>
          </a:stretch>
        </p:blipFill>
        <p:spPr>
          <a:xfrm>
            <a:off x="2295728" y="1360022"/>
            <a:ext cx="4892715" cy="3407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C6BFCEFB-7C13-43B7-93D9-88E92D363B8C}"/>
              </a:ext>
            </a:extLst>
          </p:cNvPr>
          <p:cNvSpPr txBox="1"/>
          <p:nvPr/>
        </p:nvSpPr>
        <p:spPr>
          <a:xfrm>
            <a:off x="7349331" y="4037129"/>
            <a:ext cx="1685077" cy="369332"/>
          </a:xfrm>
          <a:prstGeom prst="rect">
            <a:avLst/>
          </a:prstGeom>
          <a:noFill/>
        </p:spPr>
        <p:txBody>
          <a:bodyPr wrap="none" rtlCol="0">
            <a:spAutoFit/>
          </a:bodyPr>
          <a:lstStyle/>
          <a:p>
            <a:r>
              <a:rPr lang="en-US" sz="1800" dirty="0"/>
              <a:t>Public bucket?</a:t>
            </a:r>
          </a:p>
        </p:txBody>
      </p:sp>
    </p:spTree>
    <p:extLst>
      <p:ext uri="{BB962C8B-B14F-4D97-AF65-F5344CB8AC3E}">
        <p14:creationId xmlns:p14="http://schemas.microsoft.com/office/powerpoint/2010/main" val="29504439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E500CF-F5B1-409E-A2FB-F01587D51960}"/>
              </a:ext>
            </a:extLst>
          </p:cNvPr>
          <p:cNvSpPr>
            <a:spLocks noGrp="1"/>
          </p:cNvSpPr>
          <p:nvPr>
            <p:ph type="body" sz="quarter" idx="14"/>
          </p:nvPr>
        </p:nvSpPr>
        <p:spPr/>
        <p:txBody>
          <a:bodyPr/>
          <a:lstStyle/>
          <a:p>
            <a:r>
              <a:rPr lang="en-US" dirty="0"/>
              <a:t>Results</a:t>
            </a:r>
          </a:p>
        </p:txBody>
      </p:sp>
      <p:sp>
        <p:nvSpPr>
          <p:cNvPr id="2" name="Text Placeholder 1">
            <a:extLst>
              <a:ext uri="{FF2B5EF4-FFF2-40B4-BE49-F238E27FC236}">
                <a16:creationId xmlns:a16="http://schemas.microsoft.com/office/drawing/2014/main" id="{2C9D9521-80DB-4252-84DF-9859235FF6B6}"/>
              </a:ext>
            </a:extLst>
          </p:cNvPr>
          <p:cNvSpPr>
            <a:spLocks noGrp="1"/>
          </p:cNvSpPr>
          <p:nvPr>
            <p:ph type="body" sz="quarter" idx="12"/>
          </p:nvPr>
        </p:nvSpPr>
        <p:spPr/>
        <p:txBody>
          <a:bodyPr>
            <a:normAutofit fontScale="92500" lnSpcReduction="20000"/>
          </a:bodyPr>
          <a:lstStyle/>
          <a:p>
            <a:r>
              <a:rPr lang="en-US" dirty="0"/>
              <a:t>When faced with many subdomains and hosts, </a:t>
            </a:r>
            <a:r>
              <a:rPr lang="en-US" dirty="0" err="1"/>
              <a:t>EyeWitness</a:t>
            </a:r>
            <a:r>
              <a:rPr lang="en-US" dirty="0"/>
              <a:t> can be used to quickly assess them all </a:t>
            </a:r>
          </a:p>
          <a:p>
            <a:pPr lvl="1"/>
            <a:r>
              <a:rPr lang="en-US" dirty="0"/>
              <a:t>Exploitation for web sites and applications will be covered in a future lab</a:t>
            </a:r>
          </a:p>
          <a:p>
            <a:pPr lvl="1"/>
            <a:r>
              <a:rPr lang="en-US" dirty="0"/>
              <a:t>Any findings that look interesting should be recorded in our notes</a:t>
            </a:r>
          </a:p>
          <a:p>
            <a:pPr lvl="1"/>
            <a:endParaRPr lang="en-US" dirty="0"/>
          </a:p>
          <a:p>
            <a:r>
              <a:rPr lang="en-US" dirty="0"/>
              <a:t>Which of the results look most interesting?</a:t>
            </a:r>
          </a:p>
          <a:p>
            <a:pPr lvl="1"/>
            <a:r>
              <a:rPr lang="en-US" dirty="0"/>
              <a:t>This is the manual analysis part</a:t>
            </a:r>
          </a:p>
          <a:p>
            <a:pPr lvl="1"/>
            <a:endParaRPr lang="en-US" dirty="0"/>
          </a:p>
          <a:p>
            <a:pPr lvl="1"/>
            <a:endParaRPr lang="en-US" dirty="0"/>
          </a:p>
          <a:p>
            <a:pPr lvl="1"/>
            <a:endParaRPr lang="en-US" dirty="0"/>
          </a:p>
          <a:p>
            <a:pPr lvl="1"/>
            <a:endParaRPr lang="en-US" dirty="0"/>
          </a:p>
          <a:p>
            <a:pPr lvl="1"/>
            <a:endParaRPr lang="en-US" dirty="0"/>
          </a:p>
          <a:p>
            <a:r>
              <a:rPr lang="en-US" dirty="0"/>
              <a:t>Look for</a:t>
            </a:r>
          </a:p>
          <a:p>
            <a:pPr lvl="1"/>
            <a:r>
              <a:rPr lang="en-US" dirty="0"/>
              <a:t>Authentication or login pages</a:t>
            </a:r>
          </a:p>
          <a:p>
            <a:pPr lvl="1"/>
            <a:r>
              <a:rPr lang="en-US" dirty="0"/>
              <a:t>Forms</a:t>
            </a:r>
          </a:p>
          <a:p>
            <a:pPr lvl="1"/>
            <a:r>
              <a:rPr lang="en-US" dirty="0"/>
              <a:t>Verbose errors</a:t>
            </a:r>
          </a:p>
          <a:p>
            <a:pPr lvl="1"/>
            <a:r>
              <a:rPr lang="en-US" dirty="0"/>
              <a:t>Obvious misconfigurations</a:t>
            </a:r>
          </a:p>
        </p:txBody>
      </p:sp>
      <p:sp>
        <p:nvSpPr>
          <p:cNvPr id="5" name="TextBox 4">
            <a:extLst>
              <a:ext uri="{FF2B5EF4-FFF2-40B4-BE49-F238E27FC236}">
                <a16:creationId xmlns:a16="http://schemas.microsoft.com/office/drawing/2014/main" id="{EA48CDAC-8A0B-4103-BFBD-4C97C952C77A}"/>
              </a:ext>
            </a:extLst>
          </p:cNvPr>
          <p:cNvSpPr txBox="1"/>
          <p:nvPr/>
        </p:nvSpPr>
        <p:spPr>
          <a:xfrm>
            <a:off x="1635865" y="2545308"/>
            <a:ext cx="5872270" cy="70788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lvl="1" algn="ctr"/>
            <a:r>
              <a:rPr lang="en-US" sz="2000" b="1" dirty="0"/>
              <a:t>Important Point: </a:t>
            </a:r>
            <a:r>
              <a:rPr lang="en-US" sz="2000" dirty="0"/>
              <a:t>Knowing how to use a tool </a:t>
            </a:r>
          </a:p>
          <a:p>
            <a:pPr lvl="1" algn="ctr"/>
            <a:r>
              <a:rPr lang="en-US" sz="2000" dirty="0"/>
              <a:t>IS NOT a substitute for good manual analysis</a:t>
            </a:r>
            <a:endParaRPr lang="en-US" sz="2000" dirty="0">
              <a:highlight>
                <a:srgbClr val="FFFF00"/>
              </a:highlight>
            </a:endParaRPr>
          </a:p>
        </p:txBody>
      </p:sp>
    </p:spTree>
    <p:extLst>
      <p:ext uri="{BB962C8B-B14F-4D97-AF65-F5344CB8AC3E}">
        <p14:creationId xmlns:p14="http://schemas.microsoft.com/office/powerpoint/2010/main" val="3818485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7"/>
          <p:cNvPicPr preferRelativeResize="0"/>
          <p:nvPr/>
        </p:nvPicPr>
        <p:blipFill>
          <a:blip r:embed="rId3">
            <a:alphaModFix/>
          </a:blip>
          <a:stretch>
            <a:fillRect/>
          </a:stretch>
        </p:blipFill>
        <p:spPr>
          <a:xfrm>
            <a:off x="187900" y="1314475"/>
            <a:ext cx="6184525" cy="3627900"/>
          </a:xfrm>
          <a:prstGeom prst="rect">
            <a:avLst/>
          </a:prstGeom>
          <a:noFill/>
          <a:ln>
            <a:noFill/>
          </a:ln>
        </p:spPr>
      </p:pic>
      <p:sp>
        <p:nvSpPr>
          <p:cNvPr id="92" name="Google Shape;92;p7"/>
          <p:cNvSpPr txBox="1">
            <a:spLocks noGrp="1"/>
          </p:cNvSpPr>
          <p:nvPr>
            <p:ph type="body" idx="1"/>
          </p:nvPr>
        </p:nvSpPr>
        <p:spPr>
          <a:xfrm>
            <a:off x="113960" y="795595"/>
            <a:ext cx="8572800" cy="3955200"/>
          </a:xfrm>
          <a:prstGeom prst="rect">
            <a:avLst/>
          </a:prstGeom>
          <a:noFill/>
          <a:ln>
            <a:noFill/>
          </a:ln>
        </p:spPr>
        <p:txBody>
          <a:bodyPr spcFirstLastPara="1" wrap="square" lIns="0" tIns="0" rIns="0" bIns="0" anchor="t" anchorCtr="0">
            <a:normAutofit/>
          </a:bodyPr>
          <a:lstStyle/>
          <a:p>
            <a:pPr marL="628650" lvl="1" indent="-171450" algn="l" rtl="0">
              <a:spcBef>
                <a:spcPts val="0"/>
              </a:spcBef>
              <a:spcAft>
                <a:spcPts val="0"/>
              </a:spcAft>
              <a:buClr>
                <a:schemeClr val="dk1"/>
              </a:buClr>
              <a:buSzPts val="1800"/>
              <a:buChar char="•"/>
            </a:pPr>
            <a:r>
              <a:rPr lang="en-US"/>
              <a:t>We can see packet payload when it is plain text</a:t>
            </a:r>
            <a:endParaRPr/>
          </a:p>
          <a:p>
            <a:pPr marL="1085850" lvl="4" indent="-285750" algn="l" rtl="0">
              <a:spcBef>
                <a:spcPts val="0"/>
              </a:spcBef>
              <a:spcAft>
                <a:spcPts val="0"/>
              </a:spcAft>
              <a:buClr>
                <a:schemeClr val="dk1"/>
              </a:buClr>
              <a:buSzPts val="1400"/>
              <a:buChar char="⮚"/>
            </a:pPr>
            <a:r>
              <a:rPr lang="en-US"/>
              <a:t>$</a:t>
            </a:r>
            <a:r>
              <a:rPr lang="en-US" b="1"/>
              <a:t>sudo</a:t>
            </a:r>
            <a:r>
              <a:rPr lang="en-US"/>
              <a:t> </a:t>
            </a:r>
            <a:r>
              <a:rPr lang="en-US" b="1"/>
              <a:t>tcpdump -nXS</a:t>
            </a:r>
            <a:endParaRPr b="1"/>
          </a:p>
          <a:p>
            <a:pPr marL="1085850" lvl="4" indent="-196850" algn="l" rtl="0">
              <a:spcBef>
                <a:spcPts val="0"/>
              </a:spcBef>
              <a:spcAft>
                <a:spcPts val="0"/>
              </a:spcAft>
              <a:buClr>
                <a:schemeClr val="dk1"/>
              </a:buClr>
              <a:buSzPts val="1400"/>
              <a:buNone/>
            </a:pPr>
            <a:endParaRPr b="1"/>
          </a:p>
          <a:p>
            <a:pPr marL="628650" lvl="1" indent="-57150" algn="l" rtl="0">
              <a:spcBef>
                <a:spcPts val="0"/>
              </a:spcBef>
              <a:spcAft>
                <a:spcPts val="0"/>
              </a:spcAft>
              <a:buClr>
                <a:schemeClr val="dk1"/>
              </a:buClr>
              <a:buSzPts val="1800"/>
              <a:buNone/>
            </a:pPr>
            <a:endParaRPr/>
          </a:p>
        </p:txBody>
      </p:sp>
      <p:sp>
        <p:nvSpPr>
          <p:cNvPr id="93" name="Google Shape;93;p7"/>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TCPDump Full Output</a:t>
            </a:r>
            <a:endParaRPr/>
          </a:p>
        </p:txBody>
      </p:sp>
      <p:cxnSp>
        <p:nvCxnSpPr>
          <p:cNvPr id="95" name="Google Shape;95;p7"/>
          <p:cNvCxnSpPr/>
          <p:nvPr/>
        </p:nvCxnSpPr>
        <p:spPr>
          <a:xfrm flipH="1">
            <a:off x="3930398" y="3166667"/>
            <a:ext cx="3446700" cy="9336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606" name="Google Shape;606;p70"/>
          <p:cNvPicPr preferRelativeResize="0"/>
          <p:nvPr/>
        </p:nvPicPr>
        <p:blipFill rotWithShape="1">
          <a:blip r:embed="rId3">
            <a:alphaModFix/>
          </a:blip>
          <a:srcRect r="51067"/>
          <a:stretch/>
        </p:blipFill>
        <p:spPr>
          <a:xfrm>
            <a:off x="-3175" y="-1588"/>
            <a:ext cx="4483100" cy="5157788"/>
          </a:xfrm>
          <a:prstGeom prst="rect">
            <a:avLst/>
          </a:prstGeom>
          <a:noFill/>
          <a:ln>
            <a:noFill/>
          </a:ln>
        </p:spPr>
      </p:pic>
      <p:sp>
        <p:nvSpPr>
          <p:cNvPr id="607" name="Google Shape;607;p70"/>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a:ea typeface="Arial"/>
                <a:cs typeface="Arial"/>
                <a:sym typeface="Arial"/>
              </a:rPr>
              <a:t>Scanning Results</a:t>
            </a:r>
            <a:endParaRPr sz="1400">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Google Shape;613;p71"/>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Scanning Results</a:t>
            </a:r>
            <a:endParaRPr/>
          </a:p>
        </p:txBody>
      </p:sp>
      <p:sp>
        <p:nvSpPr>
          <p:cNvPr id="612" name="Google Shape;612;p71"/>
          <p:cNvSpPr txBox="1">
            <a:spLocks noGrp="1"/>
          </p:cNvSpPr>
          <p:nvPr>
            <p:ph type="body" sz="quarter" idx="12"/>
          </p:nvPr>
        </p:nvSpPr>
        <p:spPr>
          <a:xfrm>
            <a:off x="285580" y="787509"/>
            <a:ext cx="8572840" cy="1673807"/>
          </a:xfrm>
          <a:prstGeom prst="rect">
            <a:avLst/>
          </a:prstGeom>
          <a:noFill/>
          <a:ln>
            <a:noFill/>
          </a:ln>
        </p:spPr>
        <p:txBody>
          <a:bodyPr spcFirstLastPara="1" wrap="square" lIns="0" tIns="0" rIns="0" bIns="0" anchor="t" anchorCtr="0">
            <a:normAutofit lnSpcReduction="10000"/>
          </a:bodyPr>
          <a:lstStyle/>
          <a:p>
            <a:pPr>
              <a:buClr>
                <a:schemeClr val="dk1"/>
              </a:buClr>
              <a:buSzPts val="1600"/>
            </a:pPr>
            <a:r>
              <a:rPr lang="en-US" sz="1800" dirty="0"/>
              <a:t>Now that you have completed a scan to fully assess the attack surface of this server, we can begin to perform in-depth assessment of each exposure</a:t>
            </a:r>
            <a:endParaRPr sz="1800" dirty="0"/>
          </a:p>
          <a:p>
            <a:pPr lvl="1">
              <a:buClr>
                <a:schemeClr val="dk1"/>
              </a:buClr>
              <a:buSzPts val="1400"/>
            </a:pPr>
            <a:r>
              <a:rPr lang="en-US" sz="1600" dirty="0"/>
              <a:t>Spend more time practicing with </a:t>
            </a:r>
            <a:r>
              <a:rPr lang="en-US" sz="1600" dirty="0" err="1"/>
              <a:t>nmap</a:t>
            </a:r>
            <a:r>
              <a:rPr lang="en-US" sz="1600" dirty="0"/>
              <a:t>, </a:t>
            </a:r>
            <a:r>
              <a:rPr lang="en-US" sz="1600" dirty="0" err="1"/>
              <a:t>netcat</a:t>
            </a:r>
            <a:r>
              <a:rPr lang="en-US" sz="1600" dirty="0"/>
              <a:t>, </a:t>
            </a:r>
            <a:r>
              <a:rPr lang="en-US" sz="1600" dirty="0" err="1"/>
              <a:t>scapy</a:t>
            </a:r>
            <a:endParaRPr sz="1600" dirty="0"/>
          </a:p>
          <a:p>
            <a:pPr lvl="1">
              <a:buClr>
                <a:schemeClr val="dk1"/>
              </a:buClr>
              <a:buSzPts val="1400"/>
            </a:pPr>
            <a:r>
              <a:rPr lang="en-US" sz="1600" dirty="0"/>
              <a:t>Try learning more about the versions of each service</a:t>
            </a:r>
            <a:endParaRPr sz="1600" dirty="0"/>
          </a:p>
          <a:p>
            <a:pPr marL="1085850" lvl="2" indent="-171450">
              <a:buClr>
                <a:schemeClr val="dk1"/>
              </a:buClr>
              <a:buSzPts val="1200"/>
            </a:pPr>
            <a:r>
              <a:rPr lang="en-US" sz="1200" dirty="0"/>
              <a:t>Try script scanning and identify particular scripts to help you learn about each of the running services</a:t>
            </a:r>
            <a:endParaRPr dirty="0"/>
          </a:p>
          <a:p>
            <a:pPr marL="1085850" lvl="2" indent="-171450">
              <a:buClr>
                <a:schemeClr val="dk1"/>
              </a:buClr>
              <a:buSzPts val="1200"/>
            </a:pPr>
            <a:r>
              <a:rPr lang="en-US" sz="1200" b="1" dirty="0"/>
              <a:t>Can you identify any vulnerabilities based off the information we learn?</a:t>
            </a:r>
            <a:endParaRPr dirty="0"/>
          </a:p>
          <a:p>
            <a:pPr marL="0" lvl="0" indent="101600" algn="l" rtl="0">
              <a:spcBef>
                <a:spcPts val="0"/>
              </a:spcBef>
              <a:spcAft>
                <a:spcPts val="0"/>
              </a:spcAft>
              <a:buClr>
                <a:schemeClr val="dk1"/>
              </a:buClr>
              <a:buSzPts val="1600"/>
              <a:buFont typeface="Arial"/>
              <a:buNone/>
            </a:pPr>
            <a:endParaRPr sz="1600" dirty="0"/>
          </a:p>
        </p:txBody>
      </p:sp>
      <p:pic>
        <p:nvPicPr>
          <p:cNvPr id="615" name="Google Shape;615;p71"/>
          <p:cNvPicPr preferRelativeResize="0"/>
          <p:nvPr/>
        </p:nvPicPr>
        <p:blipFill rotWithShape="1">
          <a:blip r:embed="rId3">
            <a:alphaModFix/>
          </a:blip>
          <a:srcRect l="34205" t="-5515" r="247" b="31719"/>
          <a:stretch/>
        </p:blipFill>
        <p:spPr>
          <a:xfrm>
            <a:off x="4824062" y="2384396"/>
            <a:ext cx="3643123" cy="248356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616" name="Google Shape;616;p71"/>
          <p:cNvPicPr preferRelativeResize="0"/>
          <p:nvPr/>
        </p:nvPicPr>
        <p:blipFill>
          <a:blip r:embed="rId4">
            <a:alphaModFix/>
          </a:blip>
          <a:stretch>
            <a:fillRect/>
          </a:stretch>
        </p:blipFill>
        <p:spPr>
          <a:xfrm>
            <a:off x="676815" y="2849574"/>
            <a:ext cx="2935425" cy="1066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Google Shape;622;p72"/>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iptables cleanup</a:t>
            </a:r>
            <a:endParaRPr/>
          </a:p>
        </p:txBody>
      </p:sp>
      <p:sp>
        <p:nvSpPr>
          <p:cNvPr id="621" name="Google Shape;621;p72"/>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a:t>Clear out any of the rules you added</a:t>
            </a:r>
            <a:endParaRPr/>
          </a:p>
          <a:p>
            <a:pPr marL="628650" lvl="1" indent="-57150" algn="l" rtl="0">
              <a:spcBef>
                <a:spcPts val="0"/>
              </a:spcBef>
              <a:spcAft>
                <a:spcPts val="0"/>
              </a:spcAft>
              <a:buClr>
                <a:schemeClr val="dk1"/>
              </a:buClr>
              <a:buSzPts val="1800"/>
              <a:buNone/>
            </a:pPr>
            <a:endParaRPr/>
          </a:p>
          <a:p>
            <a:pPr marL="628650" lvl="1" indent="-171450" algn="l" rtl="0">
              <a:spcBef>
                <a:spcPts val="0"/>
              </a:spcBef>
              <a:spcAft>
                <a:spcPts val="0"/>
              </a:spcAft>
              <a:buClr>
                <a:schemeClr val="dk1"/>
              </a:buClr>
              <a:buSzPts val="1800"/>
              <a:buChar char="•"/>
            </a:pPr>
            <a:r>
              <a:rPr lang="en-US"/>
              <a:t>-D for delete a [chain] [number]</a:t>
            </a:r>
            <a:endParaRPr/>
          </a:p>
          <a:p>
            <a:pPr marL="628650" lvl="1" indent="-57150" algn="l" rtl="0">
              <a:spcBef>
                <a:spcPts val="0"/>
              </a:spcBef>
              <a:spcAft>
                <a:spcPts val="0"/>
              </a:spcAft>
              <a:buClr>
                <a:schemeClr val="dk1"/>
              </a:buClr>
              <a:buSzPts val="1800"/>
              <a:buNone/>
            </a:pPr>
            <a:endParaRPr/>
          </a:p>
          <a:p>
            <a:pPr marL="628650" lvl="1" indent="-171450" algn="l" rtl="0">
              <a:spcBef>
                <a:spcPts val="0"/>
              </a:spcBef>
              <a:spcAft>
                <a:spcPts val="0"/>
              </a:spcAft>
              <a:buClr>
                <a:schemeClr val="dk1"/>
              </a:buClr>
              <a:buSzPts val="1800"/>
              <a:buChar char="•"/>
            </a:pPr>
            <a:r>
              <a:rPr lang="en-US"/>
              <a:t>[chain] is INPUT, OUTPUT, or some other default or user created one</a:t>
            </a:r>
            <a:endParaRPr/>
          </a:p>
          <a:p>
            <a:pPr marL="628650" lvl="1" indent="-57150" algn="l" rtl="0">
              <a:spcBef>
                <a:spcPts val="0"/>
              </a:spcBef>
              <a:spcAft>
                <a:spcPts val="0"/>
              </a:spcAft>
              <a:buClr>
                <a:schemeClr val="dk1"/>
              </a:buClr>
              <a:buSzPts val="1800"/>
              <a:buNone/>
            </a:pPr>
            <a:endParaRPr/>
          </a:p>
          <a:p>
            <a:pPr marL="628650" lvl="1" indent="-171450" algn="l" rtl="0">
              <a:spcBef>
                <a:spcPts val="0"/>
              </a:spcBef>
              <a:spcAft>
                <a:spcPts val="0"/>
              </a:spcAft>
              <a:buClr>
                <a:schemeClr val="dk1"/>
              </a:buClr>
              <a:buSzPts val="1800"/>
              <a:buChar char="•"/>
            </a:pPr>
            <a:r>
              <a:rPr lang="en-US"/>
              <a:t>[number] for which rule number to delete, or just type out the rule</a:t>
            </a:r>
            <a:endParaRPr/>
          </a:p>
          <a:p>
            <a:pPr marL="628650" lvl="1" indent="-57150" algn="l" rtl="0">
              <a:spcBef>
                <a:spcPts val="0"/>
              </a:spcBef>
              <a:spcAft>
                <a:spcPts val="0"/>
              </a:spcAft>
              <a:buClr>
                <a:schemeClr val="dk1"/>
              </a:buClr>
              <a:buSzPts val="1800"/>
              <a:buNone/>
            </a:pPr>
            <a:endParaRPr/>
          </a:p>
          <a:p>
            <a:pPr marL="1085850" lvl="4" indent="-285750" algn="l" rtl="0">
              <a:spcBef>
                <a:spcPts val="0"/>
              </a:spcBef>
              <a:spcAft>
                <a:spcPts val="0"/>
              </a:spcAft>
              <a:buClr>
                <a:schemeClr val="dk1"/>
              </a:buClr>
              <a:buSzPts val="1400"/>
              <a:buChar char="⮚"/>
            </a:pPr>
            <a:r>
              <a:rPr lang="en-US"/>
              <a:t>$ </a:t>
            </a:r>
            <a:r>
              <a:rPr lang="en-US" b="1"/>
              <a:t>sudo</a:t>
            </a:r>
            <a:r>
              <a:rPr lang="en-US"/>
              <a:t> </a:t>
            </a:r>
            <a:r>
              <a:rPr lang="en-US" b="1"/>
              <a:t>iptables -D INPUT 1</a:t>
            </a:r>
            <a:endParaRPr/>
          </a:p>
          <a:p>
            <a:pPr marL="1085850" lvl="4" indent="-285750" algn="l" rtl="0">
              <a:spcBef>
                <a:spcPts val="0"/>
              </a:spcBef>
              <a:spcAft>
                <a:spcPts val="0"/>
              </a:spcAft>
              <a:buClr>
                <a:schemeClr val="dk1"/>
              </a:buClr>
              <a:buSzPts val="1400"/>
              <a:buChar char="⮚"/>
            </a:pPr>
            <a:r>
              <a:rPr lang="en-US"/>
              <a:t>$ </a:t>
            </a:r>
            <a:r>
              <a:rPr lang="en-US" b="1"/>
              <a:t>sudo</a:t>
            </a:r>
            <a:r>
              <a:rPr lang="en-US"/>
              <a:t> </a:t>
            </a:r>
            <a:r>
              <a:rPr lang="en-US" b="1"/>
              <a:t>iptables -D OUTPUT 1</a:t>
            </a:r>
            <a:endParaRPr/>
          </a:p>
          <a:p>
            <a:pPr marL="628650" lvl="1" indent="-57150" algn="l" rtl="0">
              <a:spcBef>
                <a:spcPts val="0"/>
              </a:spcBef>
              <a:spcAft>
                <a:spcPts val="0"/>
              </a:spcAft>
              <a:buClr>
                <a:schemeClr val="dk1"/>
              </a:buClr>
              <a:buSzPts val="1800"/>
              <a:buNone/>
            </a:pPr>
            <a:endParaRPr/>
          </a:p>
        </p:txBody>
      </p:sp>
      <p:pic>
        <p:nvPicPr>
          <p:cNvPr id="624" name="Google Shape;624;p72"/>
          <p:cNvPicPr preferRelativeResize="0"/>
          <p:nvPr/>
        </p:nvPicPr>
        <p:blipFill>
          <a:blip r:embed="rId3">
            <a:alphaModFix/>
          </a:blip>
          <a:stretch>
            <a:fillRect/>
          </a:stretch>
        </p:blipFill>
        <p:spPr>
          <a:xfrm>
            <a:off x="4936643" y="1547226"/>
            <a:ext cx="3795932" cy="288555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73"/>
          <p:cNvSpPr txBox="1">
            <a:spLocks noGrp="1"/>
          </p:cNvSpPr>
          <p:nvPr>
            <p:ph type="body" sz="quarter" idx="14"/>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DONE</a:t>
            </a:r>
            <a:endParaRPr/>
          </a:p>
        </p:txBody>
      </p:sp>
      <p:sp>
        <p:nvSpPr>
          <p:cNvPr id="629" name="Google Shape;629;p73"/>
          <p:cNvSpPr txBox="1">
            <a:spLocks noGrp="1"/>
          </p:cNvSpPr>
          <p:nvPr>
            <p:ph type="body" sz="quarter" idx="12"/>
          </p:nvPr>
        </p:nvSpPr>
        <p:spPr>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dk1"/>
              </a:buClr>
              <a:buSzPts val="2000"/>
              <a:buFont typeface="Arial"/>
              <a:buChar char="•"/>
            </a:pPr>
            <a:r>
              <a:rPr lang="en-US"/>
              <a:t>This is the end of the lab and we will continue to look at Metasploitable2 in the next lab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8"/>
          <p:cNvPicPr preferRelativeResize="0"/>
          <p:nvPr/>
        </p:nvPicPr>
        <p:blipFill rotWithShape="1">
          <a:blip r:embed="rId3">
            <a:alphaModFix/>
          </a:blip>
          <a:srcRect r="51067"/>
          <a:stretch/>
        </p:blipFill>
        <p:spPr>
          <a:xfrm>
            <a:off x="-3175" y="-1588"/>
            <a:ext cx="4483100" cy="5157788"/>
          </a:xfrm>
          <a:prstGeom prst="rect">
            <a:avLst/>
          </a:prstGeom>
          <a:noFill/>
          <a:ln>
            <a:noFill/>
          </a:ln>
        </p:spPr>
      </p:pic>
      <p:sp>
        <p:nvSpPr>
          <p:cNvPr id="102" name="Google Shape;102;p8"/>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latin typeface="Arial"/>
                <a:ea typeface="Arial"/>
                <a:cs typeface="Arial"/>
                <a:sym typeface="Arial"/>
              </a:rPr>
              <a:t>netcat</a:t>
            </a:r>
            <a:endParaRPr sz="14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9"/>
          <p:cNvSpPr txBox="1">
            <a:spLocks noGrp="1"/>
          </p:cNvSpPr>
          <p:nvPr>
            <p:ph type="body" idx="1"/>
          </p:nvPr>
        </p:nvSpPr>
        <p:spPr>
          <a:xfrm>
            <a:off x="287381" y="921704"/>
            <a:ext cx="8687518" cy="3955095"/>
          </a:xfrm>
          <a:prstGeom prst="rect">
            <a:avLst/>
          </a:prstGeom>
          <a:noFill/>
          <a:ln>
            <a:noFill/>
          </a:ln>
        </p:spPr>
        <p:txBody>
          <a:bodyPr spcFirstLastPara="1" wrap="square" lIns="0" tIns="0" rIns="0" bIns="0" anchor="t" anchorCtr="0">
            <a:normAutofit/>
          </a:bodyPr>
          <a:lstStyle/>
          <a:p>
            <a:pPr marL="285750" indent="-285750">
              <a:buSzPts val="1800"/>
            </a:pPr>
            <a:r>
              <a:rPr lang="en-US" sz="1800" dirty="0"/>
              <a:t>Using </a:t>
            </a:r>
            <a:r>
              <a:rPr lang="en-US" sz="1800" dirty="0" err="1"/>
              <a:t>ncat</a:t>
            </a:r>
            <a:r>
              <a:rPr lang="en-US" sz="1800" dirty="0"/>
              <a:t>, perform these simple tasks demonstrated in the lecture</a:t>
            </a:r>
            <a:endParaRPr sz="1800" dirty="0"/>
          </a:p>
          <a:p>
            <a:pPr marL="285750" indent="-285750">
              <a:buSzPts val="1800"/>
            </a:pPr>
            <a:endParaRPr sz="1800" dirty="0"/>
          </a:p>
          <a:p>
            <a:pPr marL="342900" indent="-342900">
              <a:buSzPts val="1800"/>
              <a:buFont typeface="+mj-lt"/>
              <a:buAutoNum type="arabicPeriod"/>
            </a:pPr>
            <a:r>
              <a:rPr lang="en-US" sz="1800" dirty="0"/>
              <a:t>Start a listener on your Kali machine. Use your local machine to connect to it using a browser to see your browser information</a:t>
            </a:r>
            <a:endParaRPr dirty="0"/>
          </a:p>
          <a:p>
            <a:pPr indent="-342900">
              <a:buSzPts val="1800"/>
              <a:buFont typeface="+mj-lt"/>
              <a:buAutoNum type="arabicPeriod"/>
            </a:pPr>
            <a:endParaRPr sz="1800" dirty="0"/>
          </a:p>
          <a:p>
            <a:pPr marL="342900" indent="-342900">
              <a:buSzPts val="1800"/>
              <a:buFont typeface="+mj-lt"/>
              <a:buAutoNum type="arabicPeriod"/>
            </a:pPr>
            <a:r>
              <a:rPr lang="en-US" sz="1800" dirty="0"/>
              <a:t>Transfer a small file using </a:t>
            </a:r>
            <a:r>
              <a:rPr lang="en-US" sz="1800" dirty="0" err="1"/>
              <a:t>netcat</a:t>
            </a:r>
            <a:r>
              <a:rPr lang="en-US" sz="1800" dirty="0"/>
              <a:t> </a:t>
            </a:r>
            <a:r>
              <a:rPr lang="en-US" sz="1800" b="1" dirty="0"/>
              <a:t>from</a:t>
            </a:r>
            <a:r>
              <a:rPr lang="en-US" sz="1800" dirty="0"/>
              <a:t> your host machine </a:t>
            </a:r>
            <a:r>
              <a:rPr lang="en-US" sz="1800" b="1" dirty="0"/>
              <a:t>to</a:t>
            </a:r>
            <a:r>
              <a:rPr lang="en-US" sz="1800" dirty="0"/>
              <a:t> your Kali VM twice</a:t>
            </a:r>
            <a:endParaRPr dirty="0"/>
          </a:p>
          <a:p>
            <a:pPr marL="571500" lvl="1" indent="-285750">
              <a:buSzPts val="1600"/>
            </a:pPr>
            <a:r>
              <a:rPr lang="en-US" sz="1600" dirty="0"/>
              <a:t>Try both pushing the file and pulling the file</a:t>
            </a:r>
            <a:endParaRPr dirty="0"/>
          </a:p>
          <a:p>
            <a:pPr marL="1028700" lvl="2" indent="-285750">
              <a:buSzPts val="1400"/>
            </a:pPr>
            <a:r>
              <a:rPr lang="en-US" sz="1400" dirty="0"/>
              <a:t>Create a listener first on Kali which dumps the output to a file</a:t>
            </a:r>
            <a:endParaRPr dirty="0"/>
          </a:p>
          <a:p>
            <a:pPr marL="1028700" lvl="2" indent="-285750">
              <a:buSzPts val="1400"/>
            </a:pPr>
            <a:r>
              <a:rPr lang="en-US" sz="1400" dirty="0"/>
              <a:t>Create a listener first on your local machine to send a file when there is a connection</a:t>
            </a:r>
            <a:endParaRPr dirty="0"/>
          </a:p>
          <a:p>
            <a:pPr marL="1428750" lvl="3" indent="-171450">
              <a:buSzPts val="1200"/>
            </a:pPr>
            <a:r>
              <a:rPr lang="en-US" sz="1200" dirty="0"/>
              <a:t>If using EC2 and your host is behind a firewall or NAT, this may not work</a:t>
            </a:r>
            <a:endParaRPr dirty="0"/>
          </a:p>
          <a:p>
            <a:pPr marL="1504950" lvl="3" indent="-171450">
              <a:buSzPts val="1200"/>
            </a:pPr>
            <a:endParaRPr sz="1200" dirty="0"/>
          </a:p>
          <a:p>
            <a:pPr marL="342900" indent="-342900">
              <a:buSzPts val="1800"/>
              <a:buFont typeface="+mj-lt"/>
              <a:buAutoNum type="arabicPeriod"/>
            </a:pPr>
            <a:r>
              <a:rPr lang="en-US" sz="1800" dirty="0"/>
              <a:t>Using specifically </a:t>
            </a:r>
            <a:r>
              <a:rPr lang="en-US" sz="1800" dirty="0" err="1"/>
              <a:t>ncat</a:t>
            </a:r>
            <a:r>
              <a:rPr lang="en-US" sz="1800" dirty="0"/>
              <a:t>, create an encrypted tunnel between your host machine and Kali. Did it work?</a:t>
            </a:r>
            <a:endParaRPr dirty="0"/>
          </a:p>
          <a:p>
            <a:pPr marL="400050" indent="-285750">
              <a:buSzPts val="1800"/>
            </a:pPr>
            <a:endParaRPr sz="1800" dirty="0"/>
          </a:p>
        </p:txBody>
      </p:sp>
      <p:sp>
        <p:nvSpPr>
          <p:cNvPr id="108" name="Google Shape;108;p9"/>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a:t>netcat</a:t>
            </a:r>
            <a:endParaRPr/>
          </a:p>
        </p:txBody>
      </p:sp>
    </p:spTree>
  </p:cSld>
  <p:clrMapOvr>
    <a:masterClrMapping/>
  </p:clrMapOvr>
</p:sld>
</file>

<file path=ppt/theme/theme1.xml><?xml version="1.0" encoding="utf-8"?>
<a:theme xmlns:a="http://schemas.openxmlformats.org/drawingml/2006/main" name="nyu_labs_hac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yu_labs_hack" id="{622526B1-0E66-46D2-97E9-9B9E513BAC66}" vid="{60DC1E77-B4F8-4238-B768-89B7FCA3644D}"/>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nyu_labs_hack</Template>
  <TotalTime>56</TotalTime>
  <Words>4139</Words>
  <Application>Microsoft Office PowerPoint</Application>
  <PresentationFormat>On-screen Show (16:9)</PresentationFormat>
  <Paragraphs>561</Paragraphs>
  <Slides>73</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Calibri</vt:lpstr>
      <vt:lpstr>Consolas</vt:lpstr>
      <vt:lpstr>Courier New</vt:lpstr>
      <vt:lpstr>Noto Sans Symbols</vt:lpstr>
      <vt:lpstr>Wingdings</vt:lpstr>
      <vt:lpstr>nyu_labs_hack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Jenna Bresnahan</dc:creator>
  <cp:lastModifiedBy>Peter Klabe</cp:lastModifiedBy>
  <cp:revision>12</cp:revision>
  <dcterms:created xsi:type="dcterms:W3CDTF">2013-09-03T13:03:01Z</dcterms:created>
  <dcterms:modified xsi:type="dcterms:W3CDTF">2021-03-03T01:29:13Z</dcterms:modified>
</cp:coreProperties>
</file>